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84" r:id="rId4"/>
    <p:sldId id="261" r:id="rId5"/>
    <p:sldId id="264" r:id="rId6"/>
    <p:sldId id="262" r:id="rId7"/>
    <p:sldId id="263" r:id="rId8"/>
    <p:sldId id="265" r:id="rId9"/>
    <p:sldId id="266" r:id="rId10"/>
    <p:sldId id="267" r:id="rId11"/>
    <p:sldId id="268" r:id="rId12"/>
    <p:sldId id="269" r:id="rId13"/>
    <p:sldId id="282" r:id="rId14"/>
    <p:sldId id="270" r:id="rId15"/>
    <p:sldId id="271" r:id="rId16"/>
    <p:sldId id="272" r:id="rId17"/>
    <p:sldId id="275" r:id="rId18"/>
    <p:sldId id="274" r:id="rId19"/>
    <p:sldId id="276" r:id="rId20"/>
    <p:sldId id="277" r:id="rId21"/>
    <p:sldId id="285" r:id="rId22"/>
    <p:sldId id="278" r:id="rId23"/>
    <p:sldId id="279" r:id="rId24"/>
    <p:sldId id="283"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5" d="100"/>
          <a:sy n="75" d="100"/>
        </p:scale>
        <p:origin x="135"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044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913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1909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83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2706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5034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4539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4804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920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406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759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7492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285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914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7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900910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Digital financial graph">
            <a:extLst>
              <a:ext uri="{FF2B5EF4-FFF2-40B4-BE49-F238E27FC236}">
                <a16:creationId xmlns:a16="http://schemas.microsoft.com/office/drawing/2014/main" id="{B9959AA1-D631-3E98-7ABD-700D60D9391F}"/>
              </a:ext>
            </a:extLst>
          </p:cNvPr>
          <p:cNvPicPr>
            <a:picLocks noChangeAspect="1"/>
          </p:cNvPicPr>
          <p:nvPr/>
        </p:nvPicPr>
        <p:blipFill rotWithShape="1">
          <a:blip r:embed="rId2">
            <a:alphaModFix amt="45000"/>
          </a:blip>
          <a:srcRect/>
          <a:stretch/>
        </p:blipFill>
        <p:spPr>
          <a:xfrm>
            <a:off x="20" y="37334"/>
            <a:ext cx="12191980" cy="6857990"/>
          </a:xfrm>
          <a:prstGeom prst="rect">
            <a:avLst/>
          </a:prstGeom>
        </p:spPr>
      </p:pic>
      <p:sp>
        <p:nvSpPr>
          <p:cNvPr id="2" name="Title 1"/>
          <p:cNvSpPr>
            <a:spLocks noGrp="1"/>
          </p:cNvSpPr>
          <p:nvPr>
            <p:ph type="ctrTitle"/>
          </p:nvPr>
        </p:nvSpPr>
        <p:spPr/>
        <p:txBody>
          <a:bodyPr>
            <a:normAutofit/>
          </a:bodyPr>
          <a:lstStyle/>
          <a:p>
            <a:r>
              <a:rPr lang="en-US" b="1" dirty="0">
                <a:ln w="15875">
                  <a:solidFill>
                    <a:srgbClr val="FFFFFF"/>
                  </a:solidFill>
                </a:ln>
                <a:solidFill>
                  <a:schemeClr val="tx1"/>
                </a:solidFill>
                <a:ea typeface="Calibri Light"/>
                <a:cs typeface="Calibri Light"/>
              </a:rPr>
              <a:t>Crime Data Analysis in Chicago</a:t>
            </a:r>
            <a:endParaRPr lang="en-US" b="1" dirty="0">
              <a:ln w="15875">
                <a:solidFill>
                  <a:srgbClr val="FFFFFF"/>
                </a:solidFill>
              </a:ln>
              <a:solidFill>
                <a:schemeClr val="tx1"/>
              </a:solidFill>
            </a:endParaRPr>
          </a:p>
        </p:txBody>
      </p:sp>
      <p:sp>
        <p:nvSpPr>
          <p:cNvPr id="3" name="Subtitle 2"/>
          <p:cNvSpPr>
            <a:spLocks noGrp="1"/>
          </p:cNvSpPr>
          <p:nvPr>
            <p:ph type="subTitle" idx="1"/>
          </p:nvPr>
        </p:nvSpPr>
        <p:spPr/>
        <p:txBody>
          <a:bodyPr vert="horz" lIns="91440" tIns="45720" rIns="91440" bIns="45720" rtlCol="0">
            <a:normAutofit/>
          </a:bodyPr>
          <a:lstStyle/>
          <a:p>
            <a:r>
              <a:rPr lang="en-US" dirty="0">
                <a:solidFill>
                  <a:schemeClr val="tx1"/>
                </a:solidFill>
                <a:ea typeface="+mn-lt"/>
                <a:cs typeface="+mn-lt"/>
              </a:rPr>
              <a:t>Bhemeshwar Yeturi</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8"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1"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2"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3"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4"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5"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6"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7"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8"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9"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7" name="Title 6">
            <a:extLst>
              <a:ext uri="{FF2B5EF4-FFF2-40B4-BE49-F238E27FC236}">
                <a16:creationId xmlns:a16="http://schemas.microsoft.com/office/drawing/2014/main" id="{40818D16-329A-070D-CF66-9DE4FD6C44ED}"/>
              </a:ext>
            </a:extLst>
          </p:cNvPr>
          <p:cNvSpPr>
            <a:spLocks noGrp="1"/>
          </p:cNvSpPr>
          <p:nvPr>
            <p:ph type="ctrTitle"/>
          </p:nvPr>
        </p:nvSpPr>
        <p:spPr>
          <a:xfrm>
            <a:off x="2589213" y="4529540"/>
            <a:ext cx="8915399" cy="1162423"/>
          </a:xfrm>
        </p:spPr>
        <p:txBody>
          <a:bodyPr>
            <a:normAutofit/>
          </a:bodyPr>
          <a:lstStyle/>
          <a:p>
            <a:r>
              <a:rPr lang="en-US"/>
              <a:t>Correlation Plot</a:t>
            </a:r>
          </a:p>
        </p:txBody>
      </p:sp>
      <p:grpSp>
        <p:nvGrpSpPr>
          <p:cNvPr id="41" name="Group 40">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2"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3"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4"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5"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6"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7"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8"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9"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0"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1"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2"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3"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5" name="Rectangle 54">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30104EFC-3AB0-A69B-5FFD-82CCD8364F0A}"/>
              </a:ext>
            </a:extLst>
          </p:cNvPr>
          <p:cNvPicPr>
            <a:picLocks noChangeAspect="1"/>
          </p:cNvPicPr>
          <p:nvPr/>
        </p:nvPicPr>
        <p:blipFill>
          <a:blip r:embed="rId2"/>
          <a:stretch>
            <a:fillRect/>
          </a:stretch>
        </p:blipFill>
        <p:spPr>
          <a:xfrm>
            <a:off x="3178805" y="1272989"/>
            <a:ext cx="5834390" cy="3602736"/>
          </a:xfrm>
          <a:prstGeom prst="rect">
            <a:avLst/>
          </a:prstGeom>
        </p:spPr>
      </p:pic>
      <p:sp>
        <p:nvSpPr>
          <p:cNvPr id="57"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20"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dirty="0" smtClean="0">
                <a:effectLst>
                  <a:outerShdw blurRad="38100" dist="38100" dir="2700000" algn="tl">
                    <a:srgbClr val="000000">
                      <a:alpha val="43137"/>
                    </a:srgbClr>
                  </a:outerShdw>
                </a:effectLst>
              </a:rPr>
              <a:pPr>
                <a:lnSpc>
                  <a:spcPct val="90000"/>
                </a:lnSpc>
                <a:spcAft>
                  <a:spcPts val="600"/>
                </a:spcAft>
              </a:pPr>
              <a:t>10</a:t>
            </a:fld>
            <a:endParaRPr lang="en-US" sz="1900">
              <a:effectLst>
                <a:outerShdw blurRad="38100" dist="38100" dir="2700000" algn="tl">
                  <a:srgbClr val="000000">
                    <a:alpha val="43137"/>
                  </a:srgbClr>
                </a:outerShdw>
              </a:effectLst>
            </a:endParaRPr>
          </a:p>
        </p:txBody>
      </p:sp>
      <p:sp>
        <p:nvSpPr>
          <p:cNvPr id="19"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8"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0361612" y="6130437"/>
            <a:ext cx="1146283" cy="370396"/>
          </a:xfrm>
        </p:spPr>
        <p:txBody>
          <a:bodyPr>
            <a:normAutofit/>
          </a:bodyPr>
          <a:lstStyle/>
          <a:p>
            <a:pPr>
              <a:spcAft>
                <a:spcPts val="600"/>
              </a:spcAft>
            </a:pPr>
            <a:fld id="{B32BA809-94C7-4B61-9E39-777D0EDDBDF5}" type="datetime1">
              <a:rPr lang="en-US" smtClean="0">
                <a:effectLst>
                  <a:outerShdw blurRad="38100" dist="38100" dir="2700000" algn="tl">
                    <a:srgbClr val="000000">
                      <a:alpha val="43137"/>
                    </a:srgbClr>
                  </a:outerShdw>
                </a:effectLst>
              </a:rPr>
              <a:pPr>
                <a:spcAft>
                  <a:spcPts val="600"/>
                </a:spcAft>
              </a:pPr>
              <a:t>5/2/2024</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07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7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7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8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82" name="Group 8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83" name="Rectangle 8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5" name="Title 4">
            <a:extLst>
              <a:ext uri="{FF2B5EF4-FFF2-40B4-BE49-F238E27FC236}">
                <a16:creationId xmlns:a16="http://schemas.microsoft.com/office/drawing/2014/main" id="{F3304D0F-A856-DCF1-53F8-79F8782A09E0}"/>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solidFill>
                  <a:schemeClr val="tx1">
                    <a:lumMod val="85000"/>
                    <a:lumOff val="15000"/>
                  </a:schemeClr>
                </a:solidFill>
              </a:rPr>
              <a:t>Feature Engineering:</a:t>
            </a:r>
          </a:p>
        </p:txBody>
      </p:sp>
      <p:pic>
        <p:nvPicPr>
          <p:cNvPr id="4" name="Content Placeholder 3" descr="A graph of different weather conditions&#10;&#10;Description automatically generated">
            <a:extLst>
              <a:ext uri="{FF2B5EF4-FFF2-40B4-BE49-F238E27FC236}">
                <a16:creationId xmlns:a16="http://schemas.microsoft.com/office/drawing/2014/main" id="{27465702-1D90-6AF2-4AB8-507EC3AAD480}"/>
              </a:ext>
            </a:extLst>
          </p:cNvPr>
          <p:cNvPicPr>
            <a:picLocks noGrp="1" noChangeAspect="1"/>
          </p:cNvPicPr>
          <p:nvPr>
            <p:ph idx="4294967295"/>
          </p:nvPr>
        </p:nvPicPr>
        <p:blipFill>
          <a:blip r:embed="rId2"/>
          <a:stretch>
            <a:fillRect/>
          </a:stretch>
        </p:blipFill>
        <p:spPr>
          <a:xfrm>
            <a:off x="2743821" y="82789"/>
            <a:ext cx="7672862" cy="4616970"/>
          </a:xfrm>
          <a:prstGeom prst="rect">
            <a:avLst/>
          </a:prstGeom>
        </p:spPr>
      </p:pic>
    </p:spTree>
    <p:extLst>
      <p:ext uri="{BB962C8B-B14F-4D97-AF65-F5344CB8AC3E}">
        <p14:creationId xmlns:p14="http://schemas.microsoft.com/office/powerpoint/2010/main" val="1315846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Date Placeholder 1">
            <a:extLst>
              <a:ext uri="{FF2B5EF4-FFF2-40B4-BE49-F238E27FC236}">
                <a16:creationId xmlns:a16="http://schemas.microsoft.com/office/drawing/2014/main" id="{142962E5-B2BD-49B9-A8B2-FA6AB3942167}"/>
              </a:ext>
            </a:extLst>
          </p:cNvPr>
          <p:cNvSpPr>
            <a:spLocks noGrp="1"/>
          </p:cNvSpPr>
          <p:nvPr>
            <p:ph type="dt" sz="half" idx="10"/>
          </p:nvPr>
        </p:nvSpPr>
        <p:spPr/>
        <p:txBody>
          <a:bodyPr vert="horz" lIns="91440" tIns="45720" rIns="91440" bIns="45720" rtlCol="0" anchor="ctr">
            <a:normAutofit/>
          </a:bodyPr>
          <a:lstStyle/>
          <a:p>
            <a:pPr>
              <a:spcAft>
                <a:spcPts val="600"/>
              </a:spcAft>
            </a:pPr>
            <a:fld id="{E2FFD806-1EC7-492F-947E-16A96BFCA1CA}" type="datetime1">
              <a:rPr lang="en-US" smtClean="0">
                <a:effectLst>
                  <a:outerShdw blurRad="50800" dist="38100" dir="2700000" algn="tl" rotWithShape="0">
                    <a:prstClr val="black">
                      <a:alpha val="43000"/>
                    </a:prstClr>
                  </a:outerShdw>
                </a:effectLst>
              </a:rPr>
              <a:pPr>
                <a:spcAft>
                  <a:spcPts val="600"/>
                </a:spcAft>
              </a:pPr>
              <a:t>5/2/2024</a:t>
            </a:fld>
            <a:endParaRPr lang="en-US">
              <a:effectLst>
                <a:outerShdw blurRad="50800" dist="38100" dir="2700000" algn="tl" rotWithShape="0">
                  <a:prstClr val="black">
                    <a:alpha val="43000"/>
                  </a:prstClr>
                </a:outerShdw>
              </a:effectLst>
            </a:endParaRPr>
          </a:p>
        </p:txBody>
      </p:sp>
      <p:sp>
        <p:nvSpPr>
          <p:cNvPr id="9" name="Footer Placeholder 2">
            <a:extLst>
              <a:ext uri="{FF2B5EF4-FFF2-40B4-BE49-F238E27FC236}">
                <a16:creationId xmlns:a16="http://schemas.microsoft.com/office/drawing/2014/main" id="{A6070E20-B527-55DC-AA79-3794FB6D27B6}"/>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cap="all" baseline="0">
                <a:solidFill>
                  <a:schemeClr val="tx1">
                    <a:tint val="75000"/>
                  </a:schemeClr>
                </a:solidFill>
                <a:effectLst>
                  <a:outerShdw blurRad="50800" dist="38100" dir="2700000" algn="tl" rotWithShape="0">
                    <a:prstClr val="black">
                      <a:alpha val="43000"/>
                    </a:prstClr>
                  </a:outerShdw>
                </a:effectLst>
                <a:latin typeface="+mn-lt"/>
                <a:ea typeface="+mn-ea"/>
                <a:cs typeface="+mn-cs"/>
              </a:rPr>
              <a:t>Sample Footer Text</a:t>
            </a:r>
          </a:p>
        </p:txBody>
      </p:sp>
      <p:sp>
        <p:nvSpPr>
          <p:cNvPr id="13" name="Slide Number Placeholder 4">
            <a:extLst>
              <a:ext uri="{FF2B5EF4-FFF2-40B4-BE49-F238E27FC236}">
                <a16:creationId xmlns:a16="http://schemas.microsoft.com/office/drawing/2014/main" id="{B466E759-53AD-EFBF-5E74-360227FC0937}"/>
              </a:ext>
            </a:extLst>
          </p:cNvPr>
          <p:cNvSpPr>
            <a:spLocks noGrp="1"/>
          </p:cNvSpPr>
          <p:nvPr>
            <p:ph type="sldNum" sz="quarter" idx="12"/>
          </p:nvPr>
        </p:nvSpPr>
        <p:spPr/>
        <p:txBody>
          <a:bodyPr vert="horz" lIns="91440" tIns="45720" rIns="91440" bIns="45720" rtlCol="0" anchor="ctr">
            <a:normAutofit/>
          </a:bodyPr>
          <a:lstStyle/>
          <a:p>
            <a:pPr>
              <a:lnSpc>
                <a:spcPct val="90000"/>
              </a:lnSpc>
              <a:spcAft>
                <a:spcPts val="600"/>
              </a:spcAft>
            </a:pPr>
            <a:fld id="{3E59737B-AF67-42EE-B20D-05656D79239C}" type="slidenum">
              <a:rPr lang="en-US" sz="1900" smtClean="0">
                <a:effectLst>
                  <a:outerShdw blurRad="50800" dist="38100" dir="2700000" algn="tl" rotWithShape="0">
                    <a:prstClr val="black">
                      <a:alpha val="43000"/>
                    </a:prstClr>
                  </a:outerShdw>
                </a:effectLst>
              </a:rPr>
              <a:pPr>
                <a:lnSpc>
                  <a:spcPct val="90000"/>
                </a:lnSpc>
                <a:spcAft>
                  <a:spcPts val="600"/>
                </a:spcAft>
              </a:pPr>
              <a:t>12</a:t>
            </a:fld>
            <a:endParaRPr lang="en-US" sz="1900">
              <a:effectLst>
                <a:outerShdw blurRad="50800" dist="38100" dir="2700000" algn="tl" rotWithShape="0">
                  <a:prstClr val="black">
                    <a:alpha val="43000"/>
                  </a:prstClr>
                </a:outerShdw>
              </a:effectLst>
            </a:endParaRPr>
          </a:p>
        </p:txBody>
      </p:sp>
      <p:sp>
        <p:nvSpPr>
          <p:cNvPr id="5" name="Title 4">
            <a:extLst>
              <a:ext uri="{FF2B5EF4-FFF2-40B4-BE49-F238E27FC236}">
                <a16:creationId xmlns:a16="http://schemas.microsoft.com/office/drawing/2014/main" id="{AF469F31-9482-2FF8-1C73-162A049D1467}"/>
              </a:ext>
            </a:extLst>
          </p:cNvPr>
          <p:cNvSpPr>
            <a:spLocks noGrp="1"/>
          </p:cNvSpPr>
          <p:nvPr>
            <p:ph type="title" idx="4294967295"/>
          </p:nvPr>
        </p:nvSpPr>
        <p:spPr>
          <a:xfrm>
            <a:off x="3276600" y="4775200"/>
            <a:ext cx="8915400" cy="823913"/>
          </a:xfrm>
        </p:spPr>
        <p:txBody>
          <a:bodyPr vert="horz" lIns="91440" tIns="45720" rIns="91440" bIns="45720" rtlCol="0" anchor="b">
            <a:normAutofit/>
          </a:bodyPr>
          <a:lstStyle/>
          <a:p>
            <a:r>
              <a:rPr lang="en-US" sz="4400">
                <a:solidFill>
                  <a:schemeClr val="tx1">
                    <a:lumMod val="85000"/>
                    <a:lumOff val="15000"/>
                  </a:schemeClr>
                </a:solidFill>
              </a:rPr>
              <a:t>Crime Location</a:t>
            </a:r>
          </a:p>
        </p:txBody>
      </p:sp>
      <p:pic>
        <p:nvPicPr>
          <p:cNvPr id="4" name="Picture 3" descr="A graph with colorful bars&#10;&#10;Description automatically generated">
            <a:extLst>
              <a:ext uri="{FF2B5EF4-FFF2-40B4-BE49-F238E27FC236}">
                <a16:creationId xmlns:a16="http://schemas.microsoft.com/office/drawing/2014/main" id="{CA9137E2-8534-8C79-9E46-A492028A9C67}"/>
              </a:ext>
            </a:extLst>
          </p:cNvPr>
          <p:cNvPicPr>
            <a:picLocks noChangeAspect="1"/>
          </p:cNvPicPr>
          <p:nvPr/>
        </p:nvPicPr>
        <p:blipFill rotWithShape="1">
          <a:blip r:embed="rId2"/>
          <a:srcRect l="17791" r="17790" b="-1"/>
          <a:stretch/>
        </p:blipFill>
        <p:spPr>
          <a:xfrm>
            <a:off x="182880" y="160299"/>
            <a:ext cx="4716146" cy="4154772"/>
          </a:xfrm>
          <a:prstGeom prst="rect">
            <a:avLst/>
          </a:prstGeom>
          <a:noFill/>
        </p:spPr>
      </p:pic>
      <p:pic>
        <p:nvPicPr>
          <p:cNvPr id="10" name="Picture 9">
            <a:extLst>
              <a:ext uri="{FF2B5EF4-FFF2-40B4-BE49-F238E27FC236}">
                <a16:creationId xmlns:a16="http://schemas.microsoft.com/office/drawing/2014/main" id="{4F920363-585C-BE86-92C6-4EE78465C88C}"/>
              </a:ext>
            </a:extLst>
          </p:cNvPr>
          <p:cNvPicPr>
            <a:picLocks noChangeAspect="1"/>
          </p:cNvPicPr>
          <p:nvPr/>
        </p:nvPicPr>
        <p:blipFill>
          <a:blip r:embed="rId3"/>
          <a:stretch>
            <a:fillRect/>
          </a:stretch>
        </p:blipFill>
        <p:spPr>
          <a:xfrm>
            <a:off x="5026997" y="357067"/>
            <a:ext cx="7064352" cy="4077053"/>
          </a:xfrm>
          <a:prstGeom prst="rect">
            <a:avLst/>
          </a:prstGeom>
        </p:spPr>
      </p:pic>
    </p:spTree>
    <p:extLst>
      <p:ext uri="{BB962C8B-B14F-4D97-AF65-F5344CB8AC3E}">
        <p14:creationId xmlns:p14="http://schemas.microsoft.com/office/powerpoint/2010/main" val="206188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5358F6-A2B5-1FEF-F288-36D9DCAC817B}"/>
              </a:ext>
            </a:extLst>
          </p:cNvPr>
          <p:cNvSpPr>
            <a:spLocks noGrp="1"/>
          </p:cNvSpPr>
          <p:nvPr>
            <p:ph type="title"/>
          </p:nvPr>
        </p:nvSpPr>
        <p:spPr>
          <a:xfrm>
            <a:off x="1640156" y="451390"/>
            <a:ext cx="9017684" cy="869410"/>
          </a:xfrm>
        </p:spPr>
        <p:txBody>
          <a:bodyPr/>
          <a:lstStyle/>
          <a:p>
            <a:r>
              <a:rPr lang="en-US" dirty="0"/>
              <a:t>Street Crimes in Chicago</a:t>
            </a:r>
          </a:p>
        </p:txBody>
      </p:sp>
      <p:pic>
        <p:nvPicPr>
          <p:cNvPr id="10" name="Content Placeholder 9" descr="A map with a red and yellow dot&#10;&#10;Description automatically generated with medium confidence">
            <a:extLst>
              <a:ext uri="{FF2B5EF4-FFF2-40B4-BE49-F238E27FC236}">
                <a16:creationId xmlns:a16="http://schemas.microsoft.com/office/drawing/2014/main" id="{D9E49CDC-F929-DFE0-57CE-B04A29ADF6F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1293" y="1320800"/>
            <a:ext cx="6382067" cy="2938778"/>
          </a:xfrm>
        </p:spPr>
      </p:pic>
      <p:pic>
        <p:nvPicPr>
          <p:cNvPr id="12" name="Content Placeholder 11" descr="A close-up of a map&#10;&#10;Description automatically generated">
            <a:extLst>
              <a:ext uri="{FF2B5EF4-FFF2-40B4-BE49-F238E27FC236}">
                <a16:creationId xmlns:a16="http://schemas.microsoft.com/office/drawing/2014/main" id="{500834B6-A79C-82AD-8A67-6C5C43D605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13349" y="3429000"/>
            <a:ext cx="6274425" cy="2938778"/>
          </a:xfrm>
        </p:spPr>
      </p:pic>
    </p:spTree>
    <p:extLst>
      <p:ext uri="{BB962C8B-B14F-4D97-AF65-F5344CB8AC3E}">
        <p14:creationId xmlns:p14="http://schemas.microsoft.com/office/powerpoint/2010/main" val="71285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0" name="Rectangle 3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B27D5961-3AD7-5ABB-0CD6-DE22D5AD2A3B}"/>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a:solidFill>
                  <a:schemeClr val="tx1">
                    <a:lumMod val="85000"/>
                    <a:lumOff val="15000"/>
                  </a:schemeClr>
                </a:solidFill>
              </a:rPr>
              <a:t>Crime Trends on Weekdays, Weekends and Holidays</a:t>
            </a:r>
          </a:p>
        </p:txBody>
      </p:sp>
      <p:grpSp>
        <p:nvGrpSpPr>
          <p:cNvPr id="56" name="Group 5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0" name="Rectangle 6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graph of a crime&#10;&#10;Description automatically generated">
            <a:extLst>
              <a:ext uri="{FF2B5EF4-FFF2-40B4-BE49-F238E27FC236}">
                <a16:creationId xmlns:a16="http://schemas.microsoft.com/office/drawing/2014/main" id="{C1C029FE-2D7E-1A07-3627-6F347F8E2D11}"/>
              </a:ext>
            </a:extLst>
          </p:cNvPr>
          <p:cNvPicPr>
            <a:picLocks noChangeAspect="1"/>
          </p:cNvPicPr>
          <p:nvPr/>
        </p:nvPicPr>
        <p:blipFill>
          <a:blip r:embed="rId2"/>
          <a:stretch>
            <a:fillRect/>
          </a:stretch>
        </p:blipFill>
        <p:spPr>
          <a:xfrm>
            <a:off x="2589212" y="640080"/>
            <a:ext cx="6265624" cy="3602736"/>
          </a:xfrm>
          <a:prstGeom prst="rect">
            <a:avLst/>
          </a:prstGeom>
        </p:spPr>
      </p:pic>
      <p:sp>
        <p:nvSpPr>
          <p:cNvPr id="7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4218610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6"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7"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8"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6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0"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82"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84"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86"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87"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88"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6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89"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90"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91"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92"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93"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94"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95"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6"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7"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8"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9"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00"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7" name="Rectangle 7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81" name="Rectangle 80">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FFE51-7241-43FA-1E39-0E576C2290E3}"/>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solidFill>
                  <a:srgbClr val="4C666A"/>
                </a:solidFill>
              </a:rPr>
              <a:t>Top 3 Crimes in Chicago</a:t>
            </a:r>
          </a:p>
        </p:txBody>
      </p:sp>
      <p:sp>
        <p:nvSpPr>
          <p:cNvPr id="83" name="Rectangle 82">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4C666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Freeform 33">
            <a:extLst>
              <a:ext uri="{FF2B5EF4-FFF2-40B4-BE49-F238E27FC236}">
                <a16:creationId xmlns:a16="http://schemas.microsoft.com/office/drawing/2014/main" id="{783A863A-BB4D-4ECD-8D75-B5B6F03D7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pic>
        <p:nvPicPr>
          <p:cNvPr id="3" name="Picture 2" descr="A graph with colored lines&#10;&#10;Description automatically generated">
            <a:extLst>
              <a:ext uri="{FF2B5EF4-FFF2-40B4-BE49-F238E27FC236}">
                <a16:creationId xmlns:a16="http://schemas.microsoft.com/office/drawing/2014/main" id="{768D4209-201B-E71E-535A-E96469A68E58}"/>
              </a:ext>
            </a:extLst>
          </p:cNvPr>
          <p:cNvPicPr>
            <a:picLocks noChangeAspect="1"/>
          </p:cNvPicPr>
          <p:nvPr/>
        </p:nvPicPr>
        <p:blipFill>
          <a:blip r:embed="rId2"/>
          <a:stretch>
            <a:fillRect/>
          </a:stretch>
        </p:blipFill>
        <p:spPr>
          <a:xfrm>
            <a:off x="2589213" y="206855"/>
            <a:ext cx="7174548" cy="4412348"/>
          </a:xfrm>
          <a:prstGeom prst="rect">
            <a:avLst/>
          </a:prstGeom>
        </p:spPr>
      </p:pic>
    </p:spTree>
    <p:extLst>
      <p:ext uri="{BB962C8B-B14F-4D97-AF65-F5344CB8AC3E}">
        <p14:creationId xmlns:p14="http://schemas.microsoft.com/office/powerpoint/2010/main" val="30231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 analysis chart on digital tablet - ID: 380326">
            <a:extLst>
              <a:ext uri="{FF2B5EF4-FFF2-40B4-BE49-F238E27FC236}">
                <a16:creationId xmlns:a16="http://schemas.microsoft.com/office/drawing/2014/main" id="{BE1C872D-45D1-C253-DD89-81F1C9DC83CC}"/>
              </a:ext>
            </a:extLst>
          </p:cNvPr>
          <p:cNvPicPr>
            <a:picLocks noChangeAspect="1"/>
          </p:cNvPicPr>
          <p:nvPr/>
        </p:nvPicPr>
        <p:blipFill rotWithShape="1">
          <a:blip r:embed="rId2"/>
          <a:srcRect t="6250"/>
          <a:stretch/>
        </p:blipFill>
        <p:spPr>
          <a:xfrm>
            <a:off x="20" y="-1"/>
            <a:ext cx="12191980" cy="6858001"/>
          </a:xfrm>
          <a:prstGeom prst="rect">
            <a:avLst/>
          </a:prstGeom>
          <a:noFill/>
        </p:spPr>
      </p:pic>
      <p:sp>
        <p:nvSpPr>
          <p:cNvPr id="2" name="Title 1">
            <a:extLst>
              <a:ext uri="{FF2B5EF4-FFF2-40B4-BE49-F238E27FC236}">
                <a16:creationId xmlns:a16="http://schemas.microsoft.com/office/drawing/2014/main" id="{ACD43F68-A322-F1A2-F6A2-0A36787305D9}"/>
              </a:ext>
            </a:extLst>
          </p:cNvPr>
          <p:cNvSpPr>
            <a:spLocks noGrp="1"/>
          </p:cNvSpPr>
          <p:nvPr>
            <p:ph type="ctrTitle"/>
          </p:nvPr>
        </p:nvSpPr>
        <p:spPr>
          <a:xfrm>
            <a:off x="123675" y="4463882"/>
            <a:ext cx="7260542" cy="1228763"/>
          </a:xfrm>
        </p:spPr>
        <p:txBody>
          <a:bodyPr anchor="ctr">
            <a:normAutofit/>
          </a:bodyPr>
          <a:lstStyle/>
          <a:p>
            <a:pPr algn="l"/>
            <a:r>
              <a:rPr lang="en-US">
                <a:solidFill>
                  <a:srgbClr val="FFFFFF"/>
                </a:solidFill>
              </a:rPr>
              <a:t>Data Modelling</a:t>
            </a:r>
          </a:p>
        </p:txBody>
      </p:sp>
      <p:sp>
        <p:nvSpPr>
          <p:cNvPr id="10" name="Date Placeholder 9">
            <a:extLst>
              <a:ext uri="{FF2B5EF4-FFF2-40B4-BE49-F238E27FC236}">
                <a16:creationId xmlns:a16="http://schemas.microsoft.com/office/drawing/2014/main" id="{C7F19D54-5A18-ACBE-4B72-296B46BBE7C4}"/>
              </a:ext>
            </a:extLst>
          </p:cNvPr>
          <p:cNvSpPr>
            <a:spLocks noGrp="1"/>
          </p:cNvSpPr>
          <p:nvPr>
            <p:ph type="dt" sz="half" idx="10"/>
          </p:nvPr>
        </p:nvSpPr>
        <p:spPr/>
        <p:txBody>
          <a:bodyPr>
            <a:normAutofit/>
          </a:bodyPr>
          <a:lstStyle/>
          <a:p>
            <a:pPr>
              <a:spcAft>
                <a:spcPts val="600"/>
              </a:spcAft>
            </a:pPr>
            <a:fld id="{6A72DE35-C4AA-4D8B-AFD1-EA2BF0CA07C1}" type="datetime1">
              <a:rPr lang="en-US" smtClean="0">
                <a:solidFill>
                  <a:srgbClr val="FFFFFF"/>
                </a:solidFill>
              </a:rPr>
              <a:pPr>
                <a:spcAft>
                  <a:spcPts val="600"/>
                </a:spcAft>
              </a:pPr>
              <a:t>5/2/2024</a:t>
            </a:fld>
            <a:endParaRPr lang="en-US">
              <a:solidFill>
                <a:srgbClr val="FFFFFF"/>
              </a:solidFill>
            </a:endParaRPr>
          </a:p>
        </p:txBody>
      </p:sp>
      <p:sp>
        <p:nvSpPr>
          <p:cNvPr id="12" name="Footer Placeholder 13">
            <a:extLst>
              <a:ext uri="{FF2B5EF4-FFF2-40B4-BE49-F238E27FC236}">
                <a16:creationId xmlns:a16="http://schemas.microsoft.com/office/drawing/2014/main" id="{655BB87F-B98E-96D2-1B7A-443703B5449A}"/>
              </a:ext>
            </a:extLst>
          </p:cNvPr>
          <p:cNvSpPr>
            <a:spLocks noGrp="1"/>
          </p:cNvSpPr>
          <p:nvPr>
            <p:ph type="ftr" sz="quarter" idx="11"/>
          </p:nvPr>
        </p:nvSpPr>
        <p:spPr/>
        <p:txBody>
          <a:bodyPr>
            <a:normAutofit/>
          </a:bodyPr>
          <a:lstStyle/>
          <a:p>
            <a:pPr>
              <a:spcAft>
                <a:spcPts val="600"/>
              </a:spcAft>
            </a:pPr>
            <a:r>
              <a:rPr lang="en-US">
                <a:solidFill>
                  <a:srgbClr val="FFFFFF"/>
                </a:solidFill>
              </a:rPr>
              <a:t>Sample Footer Text</a:t>
            </a:r>
          </a:p>
        </p:txBody>
      </p:sp>
      <p:sp>
        <p:nvSpPr>
          <p:cNvPr id="14" name="Slide Number Placeholder 14">
            <a:extLst>
              <a:ext uri="{FF2B5EF4-FFF2-40B4-BE49-F238E27FC236}">
                <a16:creationId xmlns:a16="http://schemas.microsoft.com/office/drawing/2014/main" id="{1325CE35-9D14-21BB-F466-2185743A7FD1}"/>
              </a:ext>
            </a:extLst>
          </p:cNvPr>
          <p:cNvSpPr>
            <a:spLocks noGrp="1"/>
          </p:cNvSpPr>
          <p:nvPr>
            <p:ph type="sldNum" sz="quarter" idx="12"/>
          </p:nvPr>
        </p:nvSpPr>
        <p:spPr/>
        <p:txBody>
          <a:bodyPr>
            <a:normAutofit fontScale="92500" lnSpcReduction="10000"/>
          </a:bodyPr>
          <a:lstStyle/>
          <a:p>
            <a:pPr>
              <a:spcAft>
                <a:spcPts val="600"/>
              </a:spcAft>
            </a:pPr>
            <a:fld id="{6F391B04-159E-4284-919C-20BE23D169A4}" type="slidenum">
              <a:rPr lang="en-US" smtClean="0">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131359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C624B6-8015-4ADC-901F-019368E846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26A2E7E0-2843-46B8-93BE-1550A021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 name="Freeform 12">
              <a:extLst>
                <a:ext uri="{FF2B5EF4-FFF2-40B4-BE49-F238E27FC236}">
                  <a16:creationId xmlns:a16="http://schemas.microsoft.com/office/drawing/2014/main" id="{C3DFCF24-8DB5-4AE5-835B-BB70A1E32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 name="Freeform 13">
              <a:extLst>
                <a:ext uri="{FF2B5EF4-FFF2-40B4-BE49-F238E27FC236}">
                  <a16:creationId xmlns:a16="http://schemas.microsoft.com/office/drawing/2014/main" id="{3FB42478-59FA-4431-9B53-77F5C49C9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6" name="Freeform 14">
              <a:extLst>
                <a:ext uri="{FF2B5EF4-FFF2-40B4-BE49-F238E27FC236}">
                  <a16:creationId xmlns:a16="http://schemas.microsoft.com/office/drawing/2014/main" id="{32CD15BE-F5F1-457C-A6D8-FD8E2DB04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7" name="Freeform 15">
              <a:extLst>
                <a:ext uri="{FF2B5EF4-FFF2-40B4-BE49-F238E27FC236}">
                  <a16:creationId xmlns:a16="http://schemas.microsoft.com/office/drawing/2014/main" id="{B1E7B2B0-B0C3-4108-8719-7FF23E012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8" name="Freeform 16">
              <a:extLst>
                <a:ext uri="{FF2B5EF4-FFF2-40B4-BE49-F238E27FC236}">
                  <a16:creationId xmlns:a16="http://schemas.microsoft.com/office/drawing/2014/main" id="{64C23534-7391-4D96-850B-D313FFDE0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9" name="Freeform 17">
              <a:extLst>
                <a:ext uri="{FF2B5EF4-FFF2-40B4-BE49-F238E27FC236}">
                  <a16:creationId xmlns:a16="http://schemas.microsoft.com/office/drawing/2014/main" id="{87C0B909-7094-43DE-B429-83F84713B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 name="Freeform 18">
              <a:extLst>
                <a:ext uri="{FF2B5EF4-FFF2-40B4-BE49-F238E27FC236}">
                  <a16:creationId xmlns:a16="http://schemas.microsoft.com/office/drawing/2014/main" id="{8A38F05B-4643-448F-B81B-943E0D7A84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1" name="Freeform 19">
              <a:extLst>
                <a:ext uri="{FF2B5EF4-FFF2-40B4-BE49-F238E27FC236}">
                  <a16:creationId xmlns:a16="http://schemas.microsoft.com/office/drawing/2014/main" id="{A018DEBF-5D49-4F03-95F7-87F9140D3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2" name="Freeform 20">
              <a:extLst>
                <a:ext uri="{FF2B5EF4-FFF2-40B4-BE49-F238E27FC236}">
                  <a16:creationId xmlns:a16="http://schemas.microsoft.com/office/drawing/2014/main" id="{2B69596C-3B0A-453A-B995-237D38EF4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3" name="Freeform 21">
              <a:extLst>
                <a:ext uri="{FF2B5EF4-FFF2-40B4-BE49-F238E27FC236}">
                  <a16:creationId xmlns:a16="http://schemas.microsoft.com/office/drawing/2014/main" id="{2FEAB0CC-A995-4828-BD44-A4C92BF92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4" name="Freeform 22">
              <a:extLst>
                <a:ext uri="{FF2B5EF4-FFF2-40B4-BE49-F238E27FC236}">
                  <a16:creationId xmlns:a16="http://schemas.microsoft.com/office/drawing/2014/main" id="{D1188175-70FF-4B3F-A72C-F8344F937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6" name="Group 25">
            <a:extLst>
              <a:ext uri="{FF2B5EF4-FFF2-40B4-BE49-F238E27FC236}">
                <a16:creationId xmlns:a16="http://schemas.microsoft.com/office/drawing/2014/main" id="{7CD96805-F42E-43A2-8B19-4B4B4B6870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42A8F4BD-2C91-4AF2-9B89-CCD705322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 name="Freeform 28">
              <a:extLst>
                <a:ext uri="{FF2B5EF4-FFF2-40B4-BE49-F238E27FC236}">
                  <a16:creationId xmlns:a16="http://schemas.microsoft.com/office/drawing/2014/main" id="{CAF0E8F1-102B-4CED-8682-C40775A07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9" name="Freeform 29">
              <a:extLst>
                <a:ext uri="{FF2B5EF4-FFF2-40B4-BE49-F238E27FC236}">
                  <a16:creationId xmlns:a16="http://schemas.microsoft.com/office/drawing/2014/main" id="{B7E98A2C-C27C-4D3E-9C8E-A8DFFB96BE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0" name="Freeform 30">
              <a:extLst>
                <a:ext uri="{FF2B5EF4-FFF2-40B4-BE49-F238E27FC236}">
                  <a16:creationId xmlns:a16="http://schemas.microsoft.com/office/drawing/2014/main" id="{AC5F5B21-8161-4AF0-AFC6-8C0BB900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1" name="Freeform 31">
              <a:extLst>
                <a:ext uri="{FF2B5EF4-FFF2-40B4-BE49-F238E27FC236}">
                  <a16:creationId xmlns:a16="http://schemas.microsoft.com/office/drawing/2014/main" id="{444CB1B2-C390-427E-918E-5DDA48D5F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2" name="Freeform 32">
              <a:extLst>
                <a:ext uri="{FF2B5EF4-FFF2-40B4-BE49-F238E27FC236}">
                  <a16:creationId xmlns:a16="http://schemas.microsoft.com/office/drawing/2014/main" id="{9DB47AFF-0B7D-4B02-964B-D591DEBCF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3" name="Freeform 33">
              <a:extLst>
                <a:ext uri="{FF2B5EF4-FFF2-40B4-BE49-F238E27FC236}">
                  <a16:creationId xmlns:a16="http://schemas.microsoft.com/office/drawing/2014/main" id="{AC2036E8-8248-42AF-BC81-7C345B9EF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4" name="Freeform 34">
              <a:extLst>
                <a:ext uri="{FF2B5EF4-FFF2-40B4-BE49-F238E27FC236}">
                  <a16:creationId xmlns:a16="http://schemas.microsoft.com/office/drawing/2014/main" id="{6EAC27B8-BE4A-452F-961E-AA3C93638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 name="Freeform 35">
              <a:extLst>
                <a:ext uri="{FF2B5EF4-FFF2-40B4-BE49-F238E27FC236}">
                  <a16:creationId xmlns:a16="http://schemas.microsoft.com/office/drawing/2014/main" id="{B983A26D-CABB-4FAC-B9F3-CE49FBE1F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6" name="Freeform 36">
              <a:extLst>
                <a:ext uri="{FF2B5EF4-FFF2-40B4-BE49-F238E27FC236}">
                  <a16:creationId xmlns:a16="http://schemas.microsoft.com/office/drawing/2014/main" id="{3D0C2F7F-F20C-4B90-9316-8F57AF20E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 name="Freeform 37">
              <a:extLst>
                <a:ext uri="{FF2B5EF4-FFF2-40B4-BE49-F238E27FC236}">
                  <a16:creationId xmlns:a16="http://schemas.microsoft.com/office/drawing/2014/main" id="{8136D227-371A-489A-87B5-CA4CC6086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8" name="Freeform 38">
              <a:extLst>
                <a:ext uri="{FF2B5EF4-FFF2-40B4-BE49-F238E27FC236}">
                  <a16:creationId xmlns:a16="http://schemas.microsoft.com/office/drawing/2014/main" id="{8FF14CE4-AEE0-43E1-B363-024A64C47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0" name="Rectangle 39">
            <a:extLst>
              <a:ext uri="{FF2B5EF4-FFF2-40B4-BE49-F238E27FC236}">
                <a16:creationId xmlns:a16="http://schemas.microsoft.com/office/drawing/2014/main" id="{FC51DF5C-9611-4217-9C87-B1BA1BFAB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11">
            <a:extLst>
              <a:ext uri="{FF2B5EF4-FFF2-40B4-BE49-F238E27FC236}">
                <a16:creationId xmlns:a16="http://schemas.microsoft.com/office/drawing/2014/main" id="{F1E5C2E7-30C4-47BD-A0C7-169C7A5F2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4" name="Rectangle 43">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C7BDAA-83AA-F33E-6899-223D096F281E}"/>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dirty="0"/>
              <a:t>Regression Models</a:t>
            </a:r>
          </a:p>
        </p:txBody>
      </p:sp>
      <p:sp>
        <p:nvSpPr>
          <p:cNvPr id="46" name="Rectangle 45">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930128C7-E40F-A8CA-259A-87F2CA0EE090}"/>
              </a:ext>
            </a:extLst>
          </p:cNvPr>
          <p:cNvSpPr>
            <a:spLocks/>
          </p:cNvSpPr>
          <p:nvPr/>
        </p:nvSpPr>
        <p:spPr>
          <a:xfrm>
            <a:off x="793778" y="1714984"/>
            <a:ext cx="5283211" cy="3739052"/>
          </a:xfrm>
          <a:prstGeom prst="rect">
            <a:avLst/>
          </a:prstGeom>
        </p:spPr>
        <p:txBody>
          <a:bodyPr vert="horz" lIns="91440" tIns="45720" rIns="91440" bIns="45720" rtlCol="0" anchor="t">
            <a:normAutofit/>
          </a:bodyPr>
          <a:lstStyle/>
          <a:p>
            <a:pPr defTabSz="676656">
              <a:spcAft>
                <a:spcPts val="600"/>
              </a:spcAft>
            </a:pPr>
            <a:r>
              <a:rPr lang="en-US" sz="1776" b="1" kern="1200">
                <a:solidFill>
                  <a:srgbClr val="000000"/>
                </a:solidFill>
                <a:latin typeface="Times New Roman"/>
                <a:ea typeface="+mn-ea"/>
                <a:cs typeface="Times New Roman"/>
              </a:rPr>
              <a:t>Linear Regression</a:t>
            </a:r>
            <a:endParaRPr lang="en-US" sz="1036" kern="1200">
              <a:solidFill>
                <a:srgbClr val="374151"/>
              </a:solidFill>
              <a:latin typeface="Times New Roman"/>
              <a:ea typeface="+mn-ea"/>
              <a:cs typeface="Times New Roman"/>
            </a:endParaRPr>
          </a:p>
          <a:p>
            <a:pPr defTabSz="676656">
              <a:spcAft>
                <a:spcPts val="600"/>
              </a:spcAft>
            </a:pPr>
            <a:r>
              <a:rPr lang="en-US" sz="1036" kern="1200">
                <a:solidFill>
                  <a:srgbClr val="374151"/>
                </a:solidFill>
                <a:latin typeface="Times New Roman"/>
                <a:ea typeface="+mn-ea"/>
                <a:cs typeface="Times New Roman"/>
              </a:rPr>
              <a:t>Linear regression is a fundamental statistical and machine learning technique used to model the relationship between a dependent variable and one or more independent variables. The model assumes a linear relationship between these variables. It's widely used for prediction and forecasting where data shows a linear trend</a:t>
            </a:r>
            <a:endParaRPr lang="en-US"/>
          </a:p>
        </p:txBody>
      </p:sp>
      <p:sp>
        <p:nvSpPr>
          <p:cNvPr id="4" name="Content Placeholder 3">
            <a:extLst>
              <a:ext uri="{FF2B5EF4-FFF2-40B4-BE49-F238E27FC236}">
                <a16:creationId xmlns:a16="http://schemas.microsoft.com/office/drawing/2014/main" id="{1A51BBBC-366A-9EB5-0E68-9D8CFF526AB0}"/>
              </a:ext>
            </a:extLst>
          </p:cNvPr>
          <p:cNvSpPr>
            <a:spLocks/>
          </p:cNvSpPr>
          <p:nvPr/>
        </p:nvSpPr>
        <p:spPr>
          <a:xfrm>
            <a:off x="6467080" y="1726027"/>
            <a:ext cx="4631644" cy="3407748"/>
          </a:xfrm>
          <a:prstGeom prst="rect">
            <a:avLst/>
          </a:prstGeom>
        </p:spPr>
        <p:txBody>
          <a:bodyPr vert="horz" lIns="91440" tIns="45720" rIns="91440" bIns="45720" rtlCol="0" anchor="t">
            <a:normAutofit/>
          </a:bodyPr>
          <a:lstStyle/>
          <a:p>
            <a:pPr defTabSz="676656">
              <a:spcAft>
                <a:spcPts val="600"/>
              </a:spcAft>
            </a:pPr>
            <a:r>
              <a:rPr lang="en-US" sz="1776" b="1" kern="1200">
                <a:solidFill>
                  <a:schemeClr val="tx1"/>
                </a:solidFill>
                <a:latin typeface="Times New Roman"/>
                <a:ea typeface="+mn-ea"/>
                <a:cs typeface="Times New Roman"/>
              </a:rPr>
              <a:t>Random Forest Regression</a:t>
            </a:r>
          </a:p>
          <a:p>
            <a:pPr defTabSz="676656">
              <a:spcAft>
                <a:spcPts val="600"/>
              </a:spcAft>
            </a:pPr>
            <a:r>
              <a:rPr lang="en-US" sz="1036" kern="1200">
                <a:solidFill>
                  <a:srgbClr val="374151"/>
                </a:solidFill>
                <a:latin typeface="Times New Roman"/>
                <a:ea typeface="+mn-lt"/>
                <a:cs typeface="Times New Roman"/>
              </a:rPr>
              <a:t>Random Forest Regression is an ensemble learning method used for regression tasks, which operates by building multiple decision trees during training and outputting the mean prediction of the individual trees. It's a powerful and versatile machine learning method that can be used for a wide variety of data types and prediction tasks.</a:t>
            </a:r>
            <a:endParaRPr lang="en-US" sz="1400" b="1">
              <a:latin typeface="Times New Roman"/>
              <a:cs typeface="Times New Roman"/>
            </a:endParaRPr>
          </a:p>
        </p:txBody>
      </p:sp>
      <p:pic>
        <p:nvPicPr>
          <p:cNvPr id="6" name="Picture 5">
            <a:extLst>
              <a:ext uri="{FF2B5EF4-FFF2-40B4-BE49-F238E27FC236}">
                <a16:creationId xmlns:a16="http://schemas.microsoft.com/office/drawing/2014/main" id="{ABF0BC61-C2B3-D13E-709C-6618C2165F41}"/>
              </a:ext>
            </a:extLst>
          </p:cNvPr>
          <p:cNvPicPr>
            <a:picLocks noChangeAspect="1"/>
          </p:cNvPicPr>
          <p:nvPr/>
        </p:nvPicPr>
        <p:blipFill>
          <a:blip r:embed="rId2"/>
          <a:stretch>
            <a:fillRect/>
          </a:stretch>
        </p:blipFill>
        <p:spPr>
          <a:xfrm>
            <a:off x="835458" y="2960871"/>
            <a:ext cx="4671893" cy="2306555"/>
          </a:xfrm>
          <a:prstGeom prst="rect">
            <a:avLst/>
          </a:prstGeom>
        </p:spPr>
      </p:pic>
      <p:pic>
        <p:nvPicPr>
          <p:cNvPr id="7" name="Picture 6">
            <a:extLst>
              <a:ext uri="{FF2B5EF4-FFF2-40B4-BE49-F238E27FC236}">
                <a16:creationId xmlns:a16="http://schemas.microsoft.com/office/drawing/2014/main" id="{9103BBE7-387A-503B-D834-8EF90EEA2684}"/>
              </a:ext>
            </a:extLst>
          </p:cNvPr>
          <p:cNvPicPr>
            <a:picLocks noChangeAspect="1"/>
          </p:cNvPicPr>
          <p:nvPr/>
        </p:nvPicPr>
        <p:blipFill>
          <a:blip r:embed="rId3"/>
          <a:stretch>
            <a:fillRect/>
          </a:stretch>
        </p:blipFill>
        <p:spPr>
          <a:xfrm>
            <a:off x="6583248" y="3053131"/>
            <a:ext cx="4270618" cy="2282663"/>
          </a:xfrm>
          <a:prstGeom prst="rect">
            <a:avLst/>
          </a:prstGeom>
        </p:spPr>
      </p:pic>
    </p:spTree>
    <p:extLst>
      <p:ext uri="{BB962C8B-B14F-4D97-AF65-F5344CB8AC3E}">
        <p14:creationId xmlns:p14="http://schemas.microsoft.com/office/powerpoint/2010/main" val="247562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2B2F5B">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B2CC8D01-2182-FA3C-69DE-0139E8F13703}"/>
              </a:ext>
            </a:extLst>
          </p:cNvPr>
          <p:cNvSpPr>
            <a:spLocks noGrp="1"/>
          </p:cNvSpPr>
          <p:nvPr>
            <p:ph type="ctrTitle"/>
          </p:nvPr>
        </p:nvSpPr>
        <p:spPr>
          <a:xfrm>
            <a:off x="540279" y="967417"/>
            <a:ext cx="3778870" cy="3943250"/>
          </a:xfrm>
        </p:spPr>
        <p:txBody>
          <a:bodyPr>
            <a:normAutofit/>
          </a:bodyPr>
          <a:lstStyle/>
          <a:p>
            <a:r>
              <a:rPr lang="en-US" sz="4000" b="0">
                <a:solidFill>
                  <a:srgbClr val="FEFFFF"/>
                </a:solidFill>
              </a:rPr>
              <a:t>Linear regression summary model</a:t>
            </a:r>
            <a:endParaRPr lang="en-US" sz="4000">
              <a:solidFill>
                <a:srgbClr val="FEFFFF"/>
              </a:solidFill>
            </a:endParaRPr>
          </a:p>
          <a:p>
            <a:endParaRPr lang="en-US" sz="4000">
              <a:solidFill>
                <a:srgbClr val="FEFFFF"/>
              </a:solidFill>
            </a:endParaRPr>
          </a:p>
        </p:txBody>
      </p:sp>
      <p:sp>
        <p:nvSpPr>
          <p:cNvPr id="20"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Slide Number Placeholder 3">
            <a:extLst>
              <a:ext uri="{FF2B5EF4-FFF2-40B4-BE49-F238E27FC236}">
                <a16:creationId xmlns:a16="http://schemas.microsoft.com/office/drawing/2014/main" id="{0F53EDB3-9543-8113-782B-CB9613304397}"/>
              </a:ext>
            </a:extLst>
          </p:cNvPr>
          <p:cNvSpPr>
            <a:spLocks noGrp="1"/>
          </p:cNvSpPr>
          <p:nvPr>
            <p:ph type="sldNum" sz="quarter" idx="12"/>
          </p:nvPr>
        </p:nvSpPr>
        <p:spPr>
          <a:xfrm>
            <a:off x="4242486" y="5202719"/>
            <a:ext cx="650510" cy="517624"/>
          </a:xfrm>
        </p:spPr>
        <p:txBody>
          <a:bodyPr>
            <a:normAutofit/>
          </a:bodyPr>
          <a:lstStyle/>
          <a:p>
            <a:pPr>
              <a:spcAft>
                <a:spcPts val="600"/>
              </a:spcAft>
            </a:pPr>
            <a:fld id="{CC057153-B650-4DEB-B370-79DDCFDCE934}" type="slidenum">
              <a:rPr lang="en-US" smtClean="0"/>
              <a:pPr>
                <a:spcAft>
                  <a:spcPts val="600"/>
                </a:spcAft>
              </a:pPr>
              <a:t>18</a:t>
            </a:fld>
            <a:endParaRPr lang="en-US"/>
          </a:p>
        </p:txBody>
      </p:sp>
      <p:pic>
        <p:nvPicPr>
          <p:cNvPr id="2" name="Picture 1" descr="A screenshot of a computer program&#10;&#10;Description automatically generated">
            <a:extLst>
              <a:ext uri="{FF2B5EF4-FFF2-40B4-BE49-F238E27FC236}">
                <a16:creationId xmlns:a16="http://schemas.microsoft.com/office/drawing/2014/main" id="{A519AAAD-A285-563D-96AA-5346C9F64ABE}"/>
              </a:ext>
            </a:extLst>
          </p:cNvPr>
          <p:cNvPicPr>
            <a:picLocks noChangeAspect="1"/>
          </p:cNvPicPr>
          <p:nvPr/>
        </p:nvPicPr>
        <p:blipFill rotWithShape="1">
          <a:blip r:embed="rId2"/>
          <a:srcRect r="15409" b="-1"/>
          <a:stretch/>
        </p:blipFill>
        <p:spPr>
          <a:xfrm>
            <a:off x="5587994" y="982149"/>
            <a:ext cx="5640502" cy="4901004"/>
          </a:xfrm>
          <a:prstGeom prst="rect">
            <a:avLst/>
          </a:prstGeom>
          <a:noFill/>
        </p:spPr>
      </p:pic>
      <p:sp>
        <p:nvSpPr>
          <p:cNvPr id="9" name="Footer Placeholder 2">
            <a:extLst>
              <a:ext uri="{FF2B5EF4-FFF2-40B4-BE49-F238E27FC236}">
                <a16:creationId xmlns:a16="http://schemas.microsoft.com/office/drawing/2014/main" id="{FBE6EAC3-E3A2-13C5-33B9-9B28E731BDD5}"/>
              </a:ext>
            </a:extLst>
          </p:cNvPr>
          <p:cNvSpPr>
            <a:spLocks noGrp="1"/>
          </p:cNvSpPr>
          <p:nvPr>
            <p:ph type="ftr" sz="quarter" idx="11"/>
          </p:nvPr>
        </p:nvSpPr>
        <p:spPr>
          <a:xfrm>
            <a:off x="540279" y="6135808"/>
            <a:ext cx="3422122" cy="365125"/>
          </a:xfrm>
        </p:spPr>
        <p:txBody>
          <a:bodyPr>
            <a:normAutofit/>
          </a:bodyPr>
          <a:lstStyle/>
          <a:p>
            <a:pPr>
              <a:spcAft>
                <a:spcPts val="600"/>
              </a:spcAft>
            </a:pPr>
            <a:r>
              <a:rPr lang="en-US">
                <a:solidFill>
                  <a:srgbClr val="FEFFFF"/>
                </a:solidFill>
              </a:rPr>
              <a:t>Sample Footer Text</a:t>
            </a:r>
          </a:p>
        </p:txBody>
      </p:sp>
      <p:sp>
        <p:nvSpPr>
          <p:cNvPr id="7" name="Date Placeholder 1">
            <a:extLst>
              <a:ext uri="{FF2B5EF4-FFF2-40B4-BE49-F238E27FC236}">
                <a16:creationId xmlns:a16="http://schemas.microsoft.com/office/drawing/2014/main" id="{F4F8DC92-AEF4-B44B-1FA0-B673291BD59B}"/>
              </a:ext>
            </a:extLst>
          </p:cNvPr>
          <p:cNvSpPr>
            <a:spLocks noGrp="1"/>
          </p:cNvSpPr>
          <p:nvPr>
            <p:ph type="dt" sz="half" idx="10"/>
          </p:nvPr>
        </p:nvSpPr>
        <p:spPr>
          <a:xfrm>
            <a:off x="10361612" y="6130437"/>
            <a:ext cx="1146283" cy="370396"/>
          </a:xfrm>
        </p:spPr>
        <p:txBody>
          <a:bodyPr>
            <a:normAutofit/>
          </a:bodyPr>
          <a:lstStyle/>
          <a:p>
            <a:pPr>
              <a:spcAft>
                <a:spcPts val="600"/>
              </a:spcAft>
            </a:pPr>
            <a:fld id="{961FE8FD-B23E-4E1A-83EF-0847EBEA0105}" type="datetime1">
              <a:rPr lang="en-US" smtClean="0"/>
              <a:pPr>
                <a:spcAft>
                  <a:spcPts val="600"/>
                </a:spcAft>
              </a:pPr>
              <a:t>5/2/2024</a:t>
            </a:fld>
            <a:endParaRPr lang="en-US"/>
          </a:p>
        </p:txBody>
      </p:sp>
    </p:spTree>
    <p:extLst>
      <p:ext uri="{BB962C8B-B14F-4D97-AF65-F5344CB8AC3E}">
        <p14:creationId xmlns:p14="http://schemas.microsoft.com/office/powerpoint/2010/main" val="38998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1"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8"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3"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4"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5"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6"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7"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8"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9"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40"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41"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1EA149E2-820E-96A4-815C-0F165B1DBB94}"/>
              </a:ext>
            </a:extLst>
          </p:cNvPr>
          <p:cNvSpPr>
            <a:spLocks noGrp="1"/>
          </p:cNvSpPr>
          <p:nvPr>
            <p:ph type="ctrTitle"/>
          </p:nvPr>
        </p:nvSpPr>
        <p:spPr>
          <a:xfrm>
            <a:off x="2589213" y="4529540"/>
            <a:ext cx="8915399" cy="1162423"/>
          </a:xfrm>
        </p:spPr>
        <p:txBody>
          <a:bodyPr>
            <a:normAutofit/>
          </a:bodyPr>
          <a:lstStyle/>
          <a:p>
            <a:r>
              <a:rPr lang="en-US"/>
              <a:t>Linear Regression</a:t>
            </a:r>
          </a:p>
        </p:txBody>
      </p:sp>
      <p:grpSp>
        <p:nvGrpSpPr>
          <p:cNvPr id="43" name="Group 42">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4"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5"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6"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7"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8"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9"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50"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51"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2"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3"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4"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5"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7" name="Rectangle 56">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442EA1D3-5C03-C8AC-4B6B-210401435BFB}"/>
              </a:ext>
            </a:extLst>
          </p:cNvPr>
          <p:cNvPicPr>
            <a:picLocks noGrp="1" noChangeAspect="1"/>
          </p:cNvPicPr>
          <p:nvPr>
            <p:ph sz="half" idx="4294967295"/>
          </p:nvPr>
        </p:nvPicPr>
        <p:blipFill>
          <a:blip r:embed="rId2"/>
          <a:stretch>
            <a:fillRect/>
          </a:stretch>
        </p:blipFill>
        <p:spPr>
          <a:xfrm>
            <a:off x="93386" y="242682"/>
            <a:ext cx="5934534" cy="2939791"/>
          </a:xfrm>
          <a:prstGeom prst="rect">
            <a:avLst/>
          </a:prstGeom>
        </p:spPr>
      </p:pic>
      <p:pic>
        <p:nvPicPr>
          <p:cNvPr id="5" name="Content Placeholder 4">
            <a:extLst>
              <a:ext uri="{FF2B5EF4-FFF2-40B4-BE49-F238E27FC236}">
                <a16:creationId xmlns:a16="http://schemas.microsoft.com/office/drawing/2014/main" id="{9C374A40-A0B8-352F-C0AE-846D1B419A75}"/>
              </a:ext>
            </a:extLst>
          </p:cNvPr>
          <p:cNvPicPr>
            <a:picLocks noGrp="1" noChangeAspect="1"/>
          </p:cNvPicPr>
          <p:nvPr>
            <p:ph sz="half" idx="4294967295"/>
          </p:nvPr>
        </p:nvPicPr>
        <p:blipFill>
          <a:blip r:embed="rId3"/>
          <a:stretch>
            <a:fillRect/>
          </a:stretch>
        </p:blipFill>
        <p:spPr>
          <a:xfrm>
            <a:off x="5606341" y="109891"/>
            <a:ext cx="6552970" cy="3216418"/>
          </a:xfrm>
          <a:prstGeom prst="rect">
            <a:avLst/>
          </a:prstGeom>
        </p:spPr>
      </p:pic>
      <p:sp>
        <p:nvSpPr>
          <p:cNvPr id="59"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22"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19</a:t>
            </a:fld>
            <a:endParaRPr lang="en-US" sz="1900"/>
          </a:p>
        </p:txBody>
      </p:sp>
      <p:sp>
        <p:nvSpPr>
          <p:cNvPr id="21"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20"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83378001-0AE3-4A3C-8E89-5A66C09D2C9C}" type="datetime1">
              <a:rPr lang="en-US" smtClean="0"/>
              <a:pPr>
                <a:spcAft>
                  <a:spcPts val="600"/>
                </a:spcAft>
              </a:pPr>
              <a:t>5/2/2024</a:t>
            </a:fld>
            <a:endParaRPr lang="en-US"/>
          </a:p>
        </p:txBody>
      </p:sp>
    </p:spTree>
    <p:extLst>
      <p:ext uri="{BB962C8B-B14F-4D97-AF65-F5344CB8AC3E}">
        <p14:creationId xmlns:p14="http://schemas.microsoft.com/office/powerpoint/2010/main" val="26185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Business management vector | Free stock vector - 24418">
            <a:extLst>
              <a:ext uri="{FF2B5EF4-FFF2-40B4-BE49-F238E27FC236}">
                <a16:creationId xmlns:a16="http://schemas.microsoft.com/office/drawing/2014/main" id="{05AC0FAF-1ECD-CB23-97C3-C29F6517BBFC}"/>
              </a:ext>
            </a:extLst>
          </p:cNvPr>
          <p:cNvPicPr>
            <a:picLocks noChangeAspect="1"/>
          </p:cNvPicPr>
          <p:nvPr/>
        </p:nvPicPr>
        <p:blipFill rotWithShape="1">
          <a:blip r:embed="rId2">
            <a:alphaModFix amt="25000"/>
          </a:blip>
          <a:srcRect t="20265" b="14707"/>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9DF89585-24F6-EC99-1B85-9B58EB30B244}"/>
              </a:ext>
            </a:extLst>
          </p:cNvPr>
          <p:cNvSpPr>
            <a:spLocks noGrp="1"/>
          </p:cNvSpPr>
          <p:nvPr>
            <p:ph type="title"/>
          </p:nvPr>
        </p:nvSpPr>
        <p:spPr>
          <a:xfrm>
            <a:off x="514350" y="864108"/>
            <a:ext cx="6367940" cy="5120639"/>
          </a:xfrm>
        </p:spPr>
        <p:txBody>
          <a:bodyPr>
            <a:normAutofit/>
          </a:bodyPr>
          <a:lstStyle/>
          <a:p>
            <a:r>
              <a:rPr lang="en-US" sz="6600" b="1" dirty="0">
                <a:solidFill>
                  <a:schemeClr val="tx1"/>
                </a:solidFill>
              </a:rPr>
              <a:t>CONTENT</a:t>
            </a:r>
          </a:p>
        </p:txBody>
      </p:sp>
      <p:sp>
        <p:nvSpPr>
          <p:cNvPr id="3" name="Content Placeholder 2">
            <a:extLst>
              <a:ext uri="{FF2B5EF4-FFF2-40B4-BE49-F238E27FC236}">
                <a16:creationId xmlns:a16="http://schemas.microsoft.com/office/drawing/2014/main" id="{D4579689-D0BC-73DB-55A1-1D78414A2234}"/>
              </a:ext>
            </a:extLst>
          </p:cNvPr>
          <p:cNvSpPr>
            <a:spLocks noGrp="1"/>
          </p:cNvSpPr>
          <p:nvPr>
            <p:ph idx="1"/>
          </p:nvPr>
        </p:nvSpPr>
        <p:spPr>
          <a:xfrm>
            <a:off x="7530207" y="864108"/>
            <a:ext cx="3947418" cy="5120640"/>
          </a:xfrm>
        </p:spPr>
        <p:txBody>
          <a:bodyPr vert="horz" lIns="91440" tIns="45720" rIns="91440" bIns="45720" rtlCol="0">
            <a:normAutofit/>
          </a:bodyPr>
          <a:lstStyle/>
          <a:p>
            <a:r>
              <a:rPr lang="en-US" dirty="0">
                <a:solidFill>
                  <a:schemeClr val="tx1"/>
                </a:solidFill>
              </a:rPr>
              <a:t>Introduction</a:t>
            </a:r>
          </a:p>
          <a:p>
            <a:r>
              <a:rPr lang="en-US" dirty="0">
                <a:solidFill>
                  <a:schemeClr val="tx1"/>
                </a:solidFill>
              </a:rPr>
              <a:t>Data Cleaning and Preprocessing</a:t>
            </a:r>
          </a:p>
          <a:p>
            <a:r>
              <a:rPr lang="en-US" dirty="0">
                <a:solidFill>
                  <a:schemeClr val="tx1"/>
                </a:solidFill>
              </a:rPr>
              <a:t>Exploratory Data Analysis(EDA)</a:t>
            </a:r>
          </a:p>
          <a:p>
            <a:r>
              <a:rPr lang="en-US" dirty="0">
                <a:solidFill>
                  <a:schemeClr val="tx1"/>
                </a:solidFill>
              </a:rPr>
              <a:t>Feature Engineering</a:t>
            </a:r>
          </a:p>
          <a:p>
            <a:r>
              <a:rPr lang="en-US" dirty="0">
                <a:solidFill>
                  <a:schemeClr val="tx1"/>
                </a:solidFill>
              </a:rPr>
              <a:t>Data Modelling</a:t>
            </a:r>
          </a:p>
          <a:p>
            <a:r>
              <a:rPr lang="en-US" dirty="0">
                <a:solidFill>
                  <a:schemeClr val="tx1"/>
                </a:solidFill>
              </a:rPr>
              <a:t>Time Series Analysis</a:t>
            </a:r>
          </a:p>
          <a:p>
            <a:r>
              <a:rPr lang="en-US" dirty="0">
                <a:solidFill>
                  <a:schemeClr val="tx1"/>
                </a:solidFill>
              </a:rPr>
              <a:t>Results</a:t>
            </a:r>
          </a:p>
          <a:p>
            <a:r>
              <a:rPr lang="en-US" dirty="0">
                <a:solidFill>
                  <a:schemeClr val="tx1"/>
                </a:solidFill>
              </a:rPr>
              <a:t>Conclusion</a:t>
            </a:r>
          </a:p>
          <a:p>
            <a:endParaRPr lang="en-US" dirty="0">
              <a:solidFill>
                <a:schemeClr val="tx1"/>
              </a:solidFill>
            </a:endParaRPr>
          </a:p>
        </p:txBody>
      </p:sp>
      <p:sp>
        <p:nvSpPr>
          <p:cNvPr id="9" name="Date Placeholder 9">
            <a:extLst>
              <a:ext uri="{FF2B5EF4-FFF2-40B4-BE49-F238E27FC236}">
                <a16:creationId xmlns:a16="http://schemas.microsoft.com/office/drawing/2014/main" id="{DCB82115-2368-6E44-41EB-ABCC2B8FB932}"/>
              </a:ext>
            </a:extLst>
          </p:cNvPr>
          <p:cNvSpPr>
            <a:spLocks noGrp="1"/>
          </p:cNvSpPr>
          <p:nvPr>
            <p:ph type="dt" sz="half" idx="10"/>
          </p:nvPr>
        </p:nvSpPr>
        <p:spPr>
          <a:xfrm>
            <a:off x="514350" y="6369050"/>
            <a:ext cx="2743200" cy="365125"/>
          </a:xfrm>
        </p:spPr>
        <p:txBody>
          <a:bodyPr>
            <a:normAutofit/>
          </a:bodyPr>
          <a:lstStyle/>
          <a:p>
            <a:pPr>
              <a:spcAft>
                <a:spcPts val="600"/>
              </a:spcAft>
            </a:pPr>
            <a:fld id="{36EEDDE2-D916-4F9A-9650-DB1D30A8FDDC}" type="datetime1">
              <a:rPr lang="en-US">
                <a:solidFill>
                  <a:schemeClr val="tx1"/>
                </a:solidFill>
              </a:rPr>
              <a:pPr>
                <a:spcAft>
                  <a:spcPts val="600"/>
                </a:spcAft>
              </a:pPr>
              <a:t>5/2/2024</a:t>
            </a:fld>
            <a:endParaRPr lang="en-US">
              <a:solidFill>
                <a:schemeClr val="tx1"/>
              </a:solidFill>
            </a:endParaRPr>
          </a:p>
        </p:txBody>
      </p:sp>
    </p:spTree>
    <p:extLst>
      <p:ext uri="{BB962C8B-B14F-4D97-AF65-F5344CB8AC3E}">
        <p14:creationId xmlns:p14="http://schemas.microsoft.com/office/powerpoint/2010/main" val="35367510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1FB-C4AB-83C3-4B57-3330096F6AA3}"/>
              </a:ext>
            </a:extLst>
          </p:cNvPr>
          <p:cNvSpPr>
            <a:spLocks noGrp="1"/>
          </p:cNvSpPr>
          <p:nvPr>
            <p:ph type="title"/>
          </p:nvPr>
        </p:nvSpPr>
        <p:spPr>
          <a:xfrm>
            <a:off x="1683866" y="692205"/>
            <a:ext cx="9923935" cy="513824"/>
          </a:xfrm>
        </p:spPr>
        <p:txBody>
          <a:bodyPr>
            <a:normAutofit fontScale="90000"/>
          </a:bodyPr>
          <a:lstStyle/>
          <a:p>
            <a:r>
              <a:rPr lang="en-US" sz="2400" b="1" dirty="0">
                <a:solidFill>
                  <a:schemeClr val="accent4">
                    <a:lumMod val="50000"/>
                  </a:schemeClr>
                </a:solidFill>
              </a:rPr>
              <a:t>Random Forest Regression</a:t>
            </a:r>
            <a:br>
              <a:rPr lang="en-US" sz="2400" dirty="0"/>
            </a:br>
            <a:endParaRPr lang="en-US" dirty="0"/>
          </a:p>
        </p:txBody>
      </p:sp>
      <p:pic>
        <p:nvPicPr>
          <p:cNvPr id="7" name="Content Placeholder 6" descr="A black text on a white background&#10;&#10;Description automatically generated">
            <a:extLst>
              <a:ext uri="{FF2B5EF4-FFF2-40B4-BE49-F238E27FC236}">
                <a16:creationId xmlns:a16="http://schemas.microsoft.com/office/drawing/2014/main" id="{1AE04FF3-E560-DC1A-77AC-E49E4067CCD0}"/>
              </a:ext>
            </a:extLst>
          </p:cNvPr>
          <p:cNvPicPr>
            <a:picLocks noGrp="1" noChangeAspect="1"/>
          </p:cNvPicPr>
          <p:nvPr>
            <p:ph sz="half" idx="1"/>
          </p:nvPr>
        </p:nvPicPr>
        <p:blipFill>
          <a:blip r:embed="rId2"/>
          <a:stretch>
            <a:fillRect/>
          </a:stretch>
        </p:blipFill>
        <p:spPr>
          <a:xfrm>
            <a:off x="500418" y="1598233"/>
            <a:ext cx="4743450" cy="609600"/>
          </a:xfrm>
        </p:spPr>
      </p:pic>
      <p:pic>
        <p:nvPicPr>
          <p:cNvPr id="8" name="Content Placeholder 7">
            <a:extLst>
              <a:ext uri="{FF2B5EF4-FFF2-40B4-BE49-F238E27FC236}">
                <a16:creationId xmlns:a16="http://schemas.microsoft.com/office/drawing/2014/main" id="{C019487C-0B53-FD3D-0B60-3A604ED1CC15}"/>
              </a:ext>
            </a:extLst>
          </p:cNvPr>
          <p:cNvPicPr>
            <a:picLocks noGrp="1" noChangeAspect="1"/>
          </p:cNvPicPr>
          <p:nvPr>
            <p:ph sz="half" idx="2"/>
          </p:nvPr>
        </p:nvPicPr>
        <p:blipFill>
          <a:blip r:embed="rId3"/>
          <a:stretch>
            <a:fillRect/>
          </a:stretch>
        </p:blipFill>
        <p:spPr>
          <a:xfrm>
            <a:off x="-1103" y="2667704"/>
            <a:ext cx="6694556" cy="3385006"/>
          </a:xfrm>
        </p:spPr>
      </p:pic>
      <p:pic>
        <p:nvPicPr>
          <p:cNvPr id="9" name="Picture 8">
            <a:extLst>
              <a:ext uri="{FF2B5EF4-FFF2-40B4-BE49-F238E27FC236}">
                <a16:creationId xmlns:a16="http://schemas.microsoft.com/office/drawing/2014/main" id="{DC5623AD-071F-5793-6733-F2F96E9C2EFA}"/>
              </a:ext>
            </a:extLst>
          </p:cNvPr>
          <p:cNvPicPr>
            <a:picLocks noChangeAspect="1"/>
          </p:cNvPicPr>
          <p:nvPr/>
        </p:nvPicPr>
        <p:blipFill>
          <a:blip r:embed="rId4"/>
          <a:stretch>
            <a:fillRect/>
          </a:stretch>
        </p:blipFill>
        <p:spPr>
          <a:xfrm>
            <a:off x="5707270" y="2651526"/>
            <a:ext cx="6431720" cy="3388167"/>
          </a:xfrm>
          <a:prstGeom prst="rect">
            <a:avLst/>
          </a:prstGeom>
        </p:spPr>
      </p:pic>
    </p:spTree>
    <p:extLst>
      <p:ext uri="{BB962C8B-B14F-4D97-AF65-F5344CB8AC3E}">
        <p14:creationId xmlns:p14="http://schemas.microsoft.com/office/powerpoint/2010/main" val="1500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B4B3-4FB6-1806-22F0-95EB37251EF5}"/>
              </a:ext>
            </a:extLst>
          </p:cNvPr>
          <p:cNvSpPr>
            <a:spLocks noGrp="1"/>
          </p:cNvSpPr>
          <p:nvPr>
            <p:ph type="title"/>
          </p:nvPr>
        </p:nvSpPr>
        <p:spPr>
          <a:xfrm>
            <a:off x="1830925" y="258350"/>
            <a:ext cx="8911687" cy="1280890"/>
          </a:xfrm>
        </p:spPr>
        <p:txBody>
          <a:bodyPr>
            <a:normAutofit fontScale="90000"/>
          </a:bodyPr>
          <a:lstStyle/>
          <a:p>
            <a:r>
              <a:rPr lang="en-US" dirty="0"/>
              <a:t>Comparison of Actual Values with Machine Learning Predicted Model Values</a:t>
            </a:r>
          </a:p>
        </p:txBody>
      </p:sp>
      <p:pic>
        <p:nvPicPr>
          <p:cNvPr id="4" name="Content Placeholder 3" descr="A screenshot of a graph&#10;&#10;Description automatically generated">
            <a:extLst>
              <a:ext uri="{FF2B5EF4-FFF2-40B4-BE49-F238E27FC236}">
                <a16:creationId xmlns:a16="http://schemas.microsoft.com/office/drawing/2014/main" id="{2B598721-9A63-0631-C74F-53427CA9D4DD}"/>
              </a:ext>
            </a:extLst>
          </p:cNvPr>
          <p:cNvPicPr>
            <a:picLocks noGrp="1" noChangeAspect="1"/>
          </p:cNvPicPr>
          <p:nvPr>
            <p:ph idx="1"/>
          </p:nvPr>
        </p:nvPicPr>
        <p:blipFill>
          <a:blip r:embed="rId2"/>
          <a:stretch>
            <a:fillRect/>
          </a:stretch>
        </p:blipFill>
        <p:spPr>
          <a:xfrm>
            <a:off x="1925891" y="2091370"/>
            <a:ext cx="8721753" cy="1598299"/>
          </a:xfrm>
          <a:prstGeom prst="rect">
            <a:avLst/>
          </a:prstGeom>
        </p:spPr>
      </p:pic>
    </p:spTree>
    <p:extLst>
      <p:ext uri="{BB962C8B-B14F-4D97-AF65-F5344CB8AC3E}">
        <p14:creationId xmlns:p14="http://schemas.microsoft.com/office/powerpoint/2010/main" val="77250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42AC-E6AD-CD09-196D-8D825EEDC5DB}"/>
              </a:ext>
            </a:extLst>
          </p:cNvPr>
          <p:cNvSpPr>
            <a:spLocks noGrp="1"/>
          </p:cNvSpPr>
          <p:nvPr>
            <p:ph type="ctrTitle"/>
          </p:nvPr>
        </p:nvSpPr>
        <p:spPr>
          <a:xfrm>
            <a:off x="2048083" y="5059627"/>
            <a:ext cx="8915399" cy="1162423"/>
          </a:xfrm>
        </p:spPr>
        <p:txBody>
          <a:bodyPr>
            <a:normAutofit/>
          </a:bodyPr>
          <a:lstStyle/>
          <a:p>
            <a:r>
              <a:rPr lang="en-US"/>
              <a:t>Time Series Analysis</a:t>
            </a:r>
          </a:p>
        </p:txBody>
      </p:sp>
      <p:sp>
        <p:nvSpPr>
          <p:cNvPr id="10" name="Date Placeholder 8">
            <a:extLst>
              <a:ext uri="{FF2B5EF4-FFF2-40B4-BE49-F238E27FC236}">
                <a16:creationId xmlns:a16="http://schemas.microsoft.com/office/drawing/2014/main" id="{5783A59D-A8D1-5E88-EA5D-9AE47F54368F}"/>
              </a:ext>
            </a:extLst>
          </p:cNvPr>
          <p:cNvSpPr>
            <a:spLocks noGrp="1"/>
          </p:cNvSpPr>
          <p:nvPr>
            <p:ph type="dt" sz="half" idx="10"/>
          </p:nvPr>
        </p:nvSpPr>
        <p:spPr/>
        <p:txBody>
          <a:bodyPr>
            <a:normAutofit/>
          </a:bodyPr>
          <a:lstStyle/>
          <a:p>
            <a:pPr>
              <a:spcAft>
                <a:spcPts val="600"/>
              </a:spcAft>
            </a:pPr>
            <a:fld id="{4CC1D1C5-F5B7-424C-86A6-16BE726C587D}" type="datetime1">
              <a:rPr lang="en-US" smtClean="0"/>
              <a:pPr>
                <a:spcAft>
                  <a:spcPts val="600"/>
                </a:spcAft>
              </a:pPr>
              <a:t>5/2/2024</a:t>
            </a:fld>
            <a:endParaRPr lang="en-US"/>
          </a:p>
        </p:txBody>
      </p:sp>
      <p:sp>
        <p:nvSpPr>
          <p:cNvPr id="12" name="Footer Placeholder 9">
            <a:extLst>
              <a:ext uri="{FF2B5EF4-FFF2-40B4-BE49-F238E27FC236}">
                <a16:creationId xmlns:a16="http://schemas.microsoft.com/office/drawing/2014/main" id="{040D47C4-C6A6-94AE-15AB-32AEADF11DC5}"/>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4" name="Slide Number Placeholder 13">
            <a:extLst>
              <a:ext uri="{FF2B5EF4-FFF2-40B4-BE49-F238E27FC236}">
                <a16:creationId xmlns:a16="http://schemas.microsoft.com/office/drawing/2014/main" id="{65F0D33F-9CA5-0E7D-1206-022DC5E56F28}"/>
              </a:ext>
            </a:extLst>
          </p:cNvPr>
          <p:cNvSpPr>
            <a:spLocks noGrp="1"/>
          </p:cNvSpPr>
          <p:nvPr>
            <p:ph type="sldNum" sz="quarter" idx="12"/>
          </p:nvPr>
        </p:nvSpPr>
        <p:spPr>
          <a:xfrm>
            <a:off x="476595" y="4583830"/>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22</a:t>
            </a:fld>
            <a:endParaRPr lang="en-US" sz="1900"/>
          </a:p>
        </p:txBody>
      </p:sp>
      <p:pic>
        <p:nvPicPr>
          <p:cNvPr id="3" name="Picture 2">
            <a:extLst>
              <a:ext uri="{FF2B5EF4-FFF2-40B4-BE49-F238E27FC236}">
                <a16:creationId xmlns:a16="http://schemas.microsoft.com/office/drawing/2014/main" id="{D7ED825F-B489-B24D-8F41-617857C93711}"/>
              </a:ext>
            </a:extLst>
          </p:cNvPr>
          <p:cNvPicPr>
            <a:picLocks noChangeAspect="1"/>
          </p:cNvPicPr>
          <p:nvPr/>
        </p:nvPicPr>
        <p:blipFill>
          <a:blip r:embed="rId2"/>
          <a:stretch>
            <a:fillRect/>
          </a:stretch>
        </p:blipFill>
        <p:spPr>
          <a:xfrm>
            <a:off x="2346256" y="297732"/>
            <a:ext cx="7961285" cy="4596649"/>
          </a:xfrm>
          <a:prstGeom prst="rect">
            <a:avLst/>
          </a:prstGeom>
          <a:noFill/>
        </p:spPr>
      </p:pic>
    </p:spTree>
    <p:extLst>
      <p:ext uri="{BB962C8B-B14F-4D97-AF65-F5344CB8AC3E}">
        <p14:creationId xmlns:p14="http://schemas.microsoft.com/office/powerpoint/2010/main" val="308511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275E9637-5B6F-FFBA-3479-9BC535CDDC61}"/>
              </a:ext>
            </a:extLst>
          </p:cNvPr>
          <p:cNvSpPr>
            <a:spLocks noGrp="1"/>
          </p:cNvSpPr>
          <p:nvPr>
            <p:ph type="ctrTitle"/>
          </p:nvPr>
        </p:nvSpPr>
        <p:spPr>
          <a:xfrm>
            <a:off x="2191648" y="5103801"/>
            <a:ext cx="8915399" cy="1162423"/>
          </a:xfrm>
        </p:spPr>
        <p:txBody>
          <a:bodyPr>
            <a:normAutofit/>
          </a:bodyPr>
          <a:lstStyle/>
          <a:p>
            <a:r>
              <a:rPr lang="en-US"/>
              <a:t>ARIMA Model</a:t>
            </a:r>
          </a:p>
        </p:txBody>
      </p:sp>
      <p:grpSp>
        <p:nvGrpSpPr>
          <p:cNvPr id="50" name="Group 49">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2"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4" name="Rectangle 53">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2D3C8EDA-3FB6-9132-AB4E-BFEED3D47679}"/>
              </a:ext>
            </a:extLst>
          </p:cNvPr>
          <p:cNvPicPr>
            <a:picLocks noGrp="1" noChangeAspect="1"/>
          </p:cNvPicPr>
          <p:nvPr>
            <p:ph idx="4294967295"/>
          </p:nvPr>
        </p:nvPicPr>
        <p:blipFill>
          <a:blip r:embed="rId2"/>
          <a:stretch>
            <a:fillRect/>
          </a:stretch>
        </p:blipFill>
        <p:spPr>
          <a:xfrm>
            <a:off x="2070168" y="231471"/>
            <a:ext cx="8839134" cy="4629778"/>
          </a:xfrm>
          <a:prstGeom prst="rect">
            <a:avLst/>
          </a:prstGeom>
          <a:noFill/>
        </p:spPr>
      </p:pic>
      <p:sp>
        <p:nvSpPr>
          <p:cNvPr id="58"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6"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23</a:t>
            </a:fld>
            <a:endParaRPr lang="en-US" sz="1900"/>
          </a:p>
        </p:txBody>
      </p:sp>
      <p:sp>
        <p:nvSpPr>
          <p:cNvPr id="14"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2"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77E47C71-6100-4338-9CC0-1E8CC3825F12}" type="datetime1">
              <a:rPr lang="en-US" smtClean="0"/>
              <a:pPr>
                <a:spcAft>
                  <a:spcPts val="600"/>
                </a:spcAft>
              </a:pPr>
              <a:t>5/2/2024</a:t>
            </a:fld>
            <a:endParaRPr lang="en-US"/>
          </a:p>
        </p:txBody>
      </p:sp>
    </p:spTree>
    <p:extLst>
      <p:ext uri="{BB962C8B-B14F-4D97-AF65-F5344CB8AC3E}">
        <p14:creationId xmlns:p14="http://schemas.microsoft.com/office/powerpoint/2010/main" val="1415890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 name="Picture 1" descr="A graph showing a graph of value&#10;&#10;Description automatically generated with medium confidence">
            <a:extLst>
              <a:ext uri="{FF2B5EF4-FFF2-40B4-BE49-F238E27FC236}">
                <a16:creationId xmlns:a16="http://schemas.microsoft.com/office/drawing/2014/main" id="{38ED9099-5F5F-4714-9927-75FA83DF2FB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33827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F9067-C69A-AD99-460C-75CC75A5BF88}"/>
              </a:ext>
            </a:extLst>
          </p:cNvPr>
          <p:cNvSpPr>
            <a:spLocks noGrp="1"/>
          </p:cNvSpPr>
          <p:nvPr>
            <p:ph type="title"/>
          </p:nvPr>
        </p:nvSpPr>
        <p:spPr>
          <a:xfrm>
            <a:off x="3373062" y="624110"/>
            <a:ext cx="8131550" cy="1280890"/>
          </a:xfrm>
        </p:spPr>
        <p:txBody>
          <a:bodyPr>
            <a:normAutofit/>
          </a:bodyPr>
          <a:lstStyle/>
          <a:p>
            <a:r>
              <a:rPr lang="en-US" dirty="0"/>
              <a:t>Advantages and Conclusion</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4" name="TextBox 1">
            <a:extLst>
              <a:ext uri="{FF2B5EF4-FFF2-40B4-BE49-F238E27FC236}">
                <a16:creationId xmlns:a16="http://schemas.microsoft.com/office/drawing/2014/main" id="{E338A856-BF38-F98D-7A1D-4E68DFEBD4C0}"/>
              </a:ext>
            </a:extLst>
          </p:cNvPr>
          <p:cNvSpPr txBox="1">
            <a:spLocks noGrp="1"/>
          </p:cNvSpPr>
          <p:nvPr>
            <p:ph idx="1"/>
          </p:nvPr>
        </p:nvSpPr>
        <p:spPr>
          <a:xfrm>
            <a:off x="3373062" y="2133600"/>
            <a:ext cx="8131550" cy="3777622"/>
          </a:xfrm>
          <a:prstGeom prst="rect">
            <a:avLst/>
          </a:prstGeom>
        </p:spPr>
        <p:txBody>
          <a:bodyPr rot="0" spcFirstLastPara="0" vert="horz" lIns="91440" tIns="45720" rIns="91440" bIns="45720" numCol="1" spcCol="0" rtlCol="0" fromWordArt="0"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600" b="1" dirty="0">
                <a:latin typeface="Calibri"/>
                <a:cs typeface="Calibri"/>
              </a:rPr>
              <a:t>Advantages of Crime Data Analysis:</a:t>
            </a:r>
          </a:p>
          <a:p>
            <a:pPr marL="228600" lvl="1" indent="-228600">
              <a:lnSpc>
                <a:spcPct val="90000"/>
              </a:lnSpc>
              <a:buAutoNum type="arabicPeriod"/>
            </a:pPr>
            <a:r>
              <a:rPr lang="en-US" sz="1600" b="1" dirty="0">
                <a:latin typeface="Calibri"/>
                <a:cs typeface="Calibri"/>
              </a:rPr>
              <a:t>Informed Decision-Making:</a:t>
            </a:r>
            <a:r>
              <a:rPr lang="en-US" sz="1600" dirty="0">
                <a:latin typeface="Calibri"/>
                <a:cs typeface="Calibri"/>
              </a:rPr>
              <a:t> Empowers law enforcement with data-driven insights.</a:t>
            </a:r>
          </a:p>
          <a:p>
            <a:pPr marL="228600" lvl="1" indent="-228600">
              <a:lnSpc>
                <a:spcPct val="90000"/>
              </a:lnSpc>
              <a:buAutoNum type="arabicPeriod"/>
            </a:pPr>
            <a:r>
              <a:rPr lang="en-US" sz="1600" b="1" dirty="0">
                <a:latin typeface="Calibri"/>
                <a:cs typeface="Calibri"/>
              </a:rPr>
              <a:t>Resource Allocation:</a:t>
            </a:r>
            <a:r>
              <a:rPr lang="en-US" sz="1600" dirty="0">
                <a:latin typeface="Calibri"/>
                <a:cs typeface="Calibri"/>
              </a:rPr>
              <a:t> Efficiently allocates resources to high-crime areas.</a:t>
            </a:r>
          </a:p>
          <a:p>
            <a:pPr marL="228600" lvl="1" indent="-228600">
              <a:lnSpc>
                <a:spcPct val="90000"/>
              </a:lnSpc>
              <a:buAutoNum type="arabicPeriod"/>
            </a:pPr>
            <a:r>
              <a:rPr lang="en-US" sz="1600" b="1" dirty="0">
                <a:latin typeface="Calibri"/>
                <a:cs typeface="Calibri"/>
              </a:rPr>
              <a:t>Predictive Policing:</a:t>
            </a:r>
            <a:r>
              <a:rPr lang="en-US" sz="1600" dirty="0">
                <a:latin typeface="Calibri"/>
                <a:cs typeface="Calibri"/>
              </a:rPr>
              <a:t> Anticipates and prevents criminal activities.</a:t>
            </a:r>
          </a:p>
          <a:p>
            <a:pPr marL="228600" lvl="1" indent="-228600">
              <a:lnSpc>
                <a:spcPct val="90000"/>
              </a:lnSpc>
              <a:buAutoNum type="arabicPeriod"/>
            </a:pPr>
            <a:r>
              <a:rPr lang="en-US" sz="1600" b="1" dirty="0">
                <a:latin typeface="Calibri"/>
                <a:cs typeface="Calibri"/>
              </a:rPr>
              <a:t>Community Engagement:</a:t>
            </a:r>
            <a:r>
              <a:rPr lang="en-US" sz="1600" dirty="0">
                <a:latin typeface="Calibri"/>
                <a:cs typeface="Calibri"/>
              </a:rPr>
              <a:t> Improves relations through transparency.</a:t>
            </a:r>
          </a:p>
          <a:p>
            <a:pPr marL="0" lvl="1" indent="0">
              <a:lnSpc>
                <a:spcPct val="90000"/>
              </a:lnSpc>
              <a:buNone/>
            </a:pPr>
            <a:br>
              <a:rPr lang="en-US" sz="1600" dirty="0">
                <a:latin typeface="Calibri"/>
              </a:rPr>
            </a:br>
            <a:br>
              <a:rPr lang="en-US" sz="1600" dirty="0">
                <a:latin typeface="Calibri"/>
              </a:rPr>
            </a:br>
            <a:r>
              <a:rPr lang="en-US" sz="1600" b="1" dirty="0">
                <a:latin typeface="Calibri"/>
                <a:cs typeface="Calibri"/>
              </a:rPr>
              <a:t>Conclusion:</a:t>
            </a:r>
          </a:p>
          <a:p>
            <a:pPr marL="228600" lvl="1" indent="-228600">
              <a:lnSpc>
                <a:spcPct val="90000"/>
              </a:lnSpc>
              <a:buAutoNum type="arabicPeriod"/>
            </a:pPr>
            <a:r>
              <a:rPr lang="en-US" sz="1600" b="1" dirty="0">
                <a:latin typeface="Calibri"/>
                <a:cs typeface="Calibri"/>
              </a:rPr>
              <a:t>Enhanced Public Safety:</a:t>
            </a:r>
            <a:r>
              <a:rPr lang="en-US" sz="1600" dirty="0">
                <a:latin typeface="Calibri"/>
                <a:cs typeface="Calibri"/>
              </a:rPr>
              <a:t> Identifies and addresses crime hotspots for community safety.</a:t>
            </a:r>
          </a:p>
          <a:p>
            <a:pPr marL="228600" lvl="1" indent="-228600">
              <a:lnSpc>
                <a:spcPct val="90000"/>
              </a:lnSpc>
              <a:buAutoNum type="arabicPeriod"/>
            </a:pPr>
            <a:r>
              <a:rPr lang="en-US" sz="1600" b="1" dirty="0">
                <a:latin typeface="Calibri"/>
                <a:cs typeface="Calibri"/>
              </a:rPr>
              <a:t>Optimized Policing Strategies:</a:t>
            </a:r>
            <a:r>
              <a:rPr lang="en-US" sz="1600" dirty="0">
                <a:latin typeface="Calibri"/>
                <a:cs typeface="Calibri"/>
              </a:rPr>
              <a:t> Fine-tunes tactics based on evolving crime patterns.</a:t>
            </a:r>
          </a:p>
          <a:p>
            <a:pPr marL="228600" lvl="1" indent="-228600">
              <a:lnSpc>
                <a:spcPct val="90000"/>
              </a:lnSpc>
              <a:buAutoNum type="arabicPeriod"/>
            </a:pPr>
            <a:r>
              <a:rPr lang="en-US" sz="1600" b="1" dirty="0">
                <a:latin typeface="Calibri"/>
                <a:cs typeface="Calibri"/>
              </a:rPr>
              <a:t>Continuous Improvement:</a:t>
            </a:r>
            <a:r>
              <a:rPr lang="en-US" sz="1600" dirty="0">
                <a:latin typeface="Calibri"/>
                <a:cs typeface="Calibri"/>
              </a:rPr>
              <a:t> Adapts strategies for ongoing effectiveness.</a:t>
            </a:r>
          </a:p>
          <a:p>
            <a:pPr marL="228600" lvl="1" indent="-228600">
              <a:lnSpc>
                <a:spcPct val="90000"/>
              </a:lnSpc>
              <a:buAutoNum type="arabicPeriod"/>
            </a:pPr>
            <a:r>
              <a:rPr lang="en-US" sz="1600" b="1" dirty="0">
                <a:latin typeface="Calibri"/>
                <a:cs typeface="Calibri"/>
              </a:rPr>
              <a:t>Collaboration and Information Sharing:</a:t>
            </a:r>
            <a:r>
              <a:rPr lang="en-US" sz="1600" dirty="0">
                <a:latin typeface="Calibri"/>
                <a:cs typeface="Calibri"/>
              </a:rPr>
              <a:t> Encourages unity among agencies for a stronger fight against crime.</a:t>
            </a:r>
          </a:p>
        </p:txBody>
      </p:sp>
    </p:spTree>
    <p:extLst>
      <p:ext uri="{BB962C8B-B14F-4D97-AF65-F5344CB8AC3E}">
        <p14:creationId xmlns:p14="http://schemas.microsoft.com/office/powerpoint/2010/main" val="290184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CEEF7-7270-BD84-8ABF-8B42C1D3624D}"/>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Thank You</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66551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FD36-3B4A-B1FC-929D-7E8ACCA6C201}"/>
              </a:ext>
            </a:extLst>
          </p:cNvPr>
          <p:cNvSpPr>
            <a:spLocks noGrp="1"/>
          </p:cNvSpPr>
          <p:nvPr>
            <p:ph type="title"/>
          </p:nvPr>
        </p:nvSpPr>
        <p:spPr>
          <a:xfrm>
            <a:off x="2592925" y="624110"/>
            <a:ext cx="8911687" cy="1280890"/>
          </a:xfrm>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9A34CF53-BCFF-5253-619A-46AF88A8F4E8}"/>
              </a:ext>
            </a:extLst>
          </p:cNvPr>
          <p:cNvSpPr>
            <a:spLocks noGrp="1"/>
          </p:cNvSpPr>
          <p:nvPr>
            <p:ph idx="1"/>
          </p:nvPr>
        </p:nvSpPr>
        <p:spPr>
          <a:xfrm>
            <a:off x="2589213" y="2125361"/>
            <a:ext cx="5715032" cy="4406068"/>
          </a:xfrm>
        </p:spPr>
        <p:txBody>
          <a:bodyPr>
            <a:normAutofit/>
          </a:bodyPr>
          <a:lstStyle/>
          <a:p>
            <a:pPr>
              <a:lnSpc>
                <a:spcPct val="90000"/>
              </a:lnSpc>
            </a:pPr>
            <a:r>
              <a:rPr lang="en-US" dirty="0"/>
              <a:t>In our project, we utilized crime and weather datasets from the city of Chicago. </a:t>
            </a:r>
          </a:p>
          <a:p>
            <a:pPr>
              <a:lnSpc>
                <a:spcPct val="90000"/>
              </a:lnSpc>
            </a:pPr>
            <a:r>
              <a:rPr lang="en-US" dirty="0"/>
              <a:t>We conducted an in-depth analysis of the crime data, exploring patterns and trends over time. </a:t>
            </a:r>
          </a:p>
          <a:p>
            <a:pPr>
              <a:lnSpc>
                <a:spcPct val="90000"/>
              </a:lnSpc>
            </a:pPr>
            <a:r>
              <a:rPr lang="en-US" dirty="0"/>
              <a:t>Additionally, we employed time series analysis techniques to model and understand the temporal aspects of the crime dataset. </a:t>
            </a:r>
          </a:p>
          <a:p>
            <a:pPr>
              <a:lnSpc>
                <a:spcPct val="90000"/>
              </a:lnSpc>
            </a:pPr>
            <a:r>
              <a:rPr lang="en-US" dirty="0"/>
              <a:t>The ultimate  goal of our project is to predict future crime occurrences using machine learning models. By leveraging these models, we aim to forecast crime patterns based on various factors, ultimately contributing to a better understanding and potential prevention of criminal activities in the city.</a:t>
            </a:r>
          </a:p>
        </p:txBody>
      </p:sp>
      <p:pic>
        <p:nvPicPr>
          <p:cNvPr id="7" name="Graphic 6" descr="Statistics">
            <a:extLst>
              <a:ext uri="{FF2B5EF4-FFF2-40B4-BE49-F238E27FC236}">
                <a16:creationId xmlns:a16="http://schemas.microsoft.com/office/drawing/2014/main" id="{DE8E80F3-D157-0624-373D-69641A5B5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166596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7216A4-4191-A608-F557-571A357D7131}"/>
              </a:ext>
            </a:extLst>
          </p:cNvPr>
          <p:cNvPicPr>
            <a:picLocks noChangeAspect="1"/>
          </p:cNvPicPr>
          <p:nvPr/>
        </p:nvPicPr>
        <p:blipFill rotWithShape="1">
          <a:blip r:embed="rId2">
            <a:alphaModFix amt="40000"/>
          </a:blip>
          <a:srcRect/>
          <a:stretch/>
        </p:blipFill>
        <p:spPr>
          <a:xfrm>
            <a:off x="20" y="-1"/>
            <a:ext cx="12191980" cy="6858001"/>
          </a:xfrm>
          <a:prstGeom prst="rect">
            <a:avLst/>
          </a:prstGeom>
          <a:noFill/>
        </p:spPr>
      </p:pic>
      <p:sp>
        <p:nvSpPr>
          <p:cNvPr id="2" name="Title 1">
            <a:extLst>
              <a:ext uri="{FF2B5EF4-FFF2-40B4-BE49-F238E27FC236}">
                <a16:creationId xmlns:a16="http://schemas.microsoft.com/office/drawing/2014/main" id="{0EB70465-6373-445D-82FD-37CAD1F13DDA}"/>
              </a:ext>
            </a:extLst>
          </p:cNvPr>
          <p:cNvSpPr>
            <a:spLocks noGrp="1"/>
          </p:cNvSpPr>
          <p:nvPr>
            <p:ph type="ctrTitle"/>
          </p:nvPr>
        </p:nvSpPr>
        <p:spPr>
          <a:xfrm>
            <a:off x="2589213" y="2514600"/>
            <a:ext cx="8915399" cy="2262781"/>
          </a:xfrm>
        </p:spPr>
        <p:txBody>
          <a:bodyPr>
            <a:normAutofit/>
          </a:bodyPr>
          <a:lstStyle/>
          <a:p>
            <a:r>
              <a:rPr lang="en-US">
                <a:solidFill>
                  <a:schemeClr val="tx1"/>
                </a:solidFill>
              </a:rPr>
              <a:t>Data Cleaning and Preprocessing</a:t>
            </a:r>
          </a:p>
        </p:txBody>
      </p:sp>
      <p:sp>
        <p:nvSpPr>
          <p:cNvPr id="26" name="Rectangle 25">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74E33"/>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4"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529540"/>
            <a:ext cx="779767" cy="365125"/>
          </a:xfrm>
        </p:spPr>
        <p:txBody>
          <a:bodyPr>
            <a:normAutofit/>
          </a:bodyPr>
          <a:lstStyle/>
          <a:p>
            <a:pPr>
              <a:lnSpc>
                <a:spcPct val="90000"/>
              </a:lnSpc>
              <a:spcAft>
                <a:spcPts val="600"/>
              </a:spcAft>
            </a:pPr>
            <a:fld id="{6F391B04-159E-4284-919C-20BE23D169A4}" type="slidenum">
              <a:rPr lang="en-US" sz="1900" dirty="0"/>
              <a:pPr>
                <a:lnSpc>
                  <a:spcPct val="90000"/>
                </a:lnSpc>
                <a:spcAft>
                  <a:spcPts val="600"/>
                </a:spcAft>
              </a:pPr>
              <a:t>4</a:t>
            </a:fld>
            <a:endParaRPr lang="en-US" sz="1900"/>
          </a:p>
        </p:txBody>
      </p:sp>
      <p:sp>
        <p:nvSpPr>
          <p:cNvPr id="12"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0"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907816DB-FEA5-42E1-8FAA-ACDB7BE4A0F6}" type="datetime1">
              <a:rPr lang="en-US"/>
              <a:pPr>
                <a:spcAft>
                  <a:spcPts val="600"/>
                </a:spcAft>
              </a:pPr>
              <a:t>5/2/2024</a:t>
            </a:fld>
            <a:endParaRPr lang="en-US"/>
          </a:p>
        </p:txBody>
      </p:sp>
    </p:spTree>
    <p:extLst>
      <p:ext uri="{BB962C8B-B14F-4D97-AF65-F5344CB8AC3E}">
        <p14:creationId xmlns:p14="http://schemas.microsoft.com/office/powerpoint/2010/main" val="27600129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0B84-7E03-8173-32AD-1477F4B9767B}"/>
              </a:ext>
            </a:extLst>
          </p:cNvPr>
          <p:cNvSpPr>
            <a:spLocks noGrp="1"/>
          </p:cNvSpPr>
          <p:nvPr>
            <p:ph type="title"/>
          </p:nvPr>
        </p:nvSpPr>
        <p:spPr>
          <a:xfrm>
            <a:off x="6796843" y="343351"/>
            <a:ext cx="4563883" cy="803961"/>
          </a:xfrm>
        </p:spPr>
        <p:txBody>
          <a:bodyPr anchor="b">
            <a:normAutofit/>
          </a:bodyPr>
          <a:lstStyle/>
          <a:p>
            <a:r>
              <a:rPr lang="en-US" dirty="0"/>
              <a:t>Data Cleaning</a:t>
            </a:r>
          </a:p>
        </p:txBody>
      </p:sp>
      <p:sp>
        <p:nvSpPr>
          <p:cNvPr id="3" name="Content Placeholder 2">
            <a:extLst>
              <a:ext uri="{FF2B5EF4-FFF2-40B4-BE49-F238E27FC236}">
                <a16:creationId xmlns:a16="http://schemas.microsoft.com/office/drawing/2014/main" id="{9A4772BB-3F3C-A82F-AC80-BE4810CAE4FC}"/>
              </a:ext>
            </a:extLst>
          </p:cNvPr>
          <p:cNvSpPr>
            <a:spLocks noGrp="1"/>
          </p:cNvSpPr>
          <p:nvPr>
            <p:ph idx="1"/>
          </p:nvPr>
        </p:nvSpPr>
        <p:spPr>
          <a:xfrm>
            <a:off x="6796843" y="1487847"/>
            <a:ext cx="4563883" cy="4810316"/>
          </a:xfrm>
        </p:spPr>
        <p:txBody>
          <a:bodyPr vert="horz" lIns="91440" tIns="45720" rIns="91440" bIns="45720" rtlCol="0">
            <a:normAutofit lnSpcReduction="10000"/>
          </a:bodyPr>
          <a:lstStyle/>
          <a:p>
            <a:pPr>
              <a:spcBef>
                <a:spcPts val="0"/>
              </a:spcBef>
            </a:pPr>
            <a:r>
              <a:rPr lang="en-US" sz="1800" dirty="0"/>
              <a:t>Eliminated null values for data completeness.</a:t>
            </a:r>
          </a:p>
          <a:p>
            <a:pPr>
              <a:spcBef>
                <a:spcPts val="0"/>
              </a:spcBef>
            </a:pPr>
            <a:r>
              <a:rPr lang="en-US" sz="1800" dirty="0"/>
              <a:t>Filling Missing Values</a:t>
            </a:r>
          </a:p>
          <a:p>
            <a:pPr>
              <a:spcBef>
                <a:spcPts val="0"/>
              </a:spcBef>
            </a:pPr>
            <a:r>
              <a:rPr lang="en-US" sz="1800" dirty="0"/>
              <a:t>Date formatting</a:t>
            </a:r>
          </a:p>
          <a:p>
            <a:pPr>
              <a:spcBef>
                <a:spcPts val="0"/>
              </a:spcBef>
            </a:pPr>
            <a:r>
              <a:rPr lang="en-US" dirty="0"/>
              <a:t>Addressing Structural Errors</a:t>
            </a:r>
          </a:p>
          <a:p>
            <a:pPr>
              <a:spcBef>
                <a:spcPts val="0"/>
              </a:spcBef>
            </a:pPr>
            <a:r>
              <a:rPr lang="en-US" dirty="0"/>
              <a:t>Correcting Values</a:t>
            </a:r>
          </a:p>
          <a:p>
            <a:pPr>
              <a:spcBef>
                <a:spcPts val="0"/>
              </a:spcBef>
            </a:pPr>
            <a:r>
              <a:rPr lang="en-US" sz="1800" dirty="0"/>
              <a:t>Handling Outliers</a:t>
            </a:r>
            <a:br>
              <a:rPr lang="en-US" sz="1800" dirty="0"/>
            </a:br>
            <a:endParaRPr lang="en-US" sz="1800" dirty="0"/>
          </a:p>
          <a:p>
            <a:pPr marL="0" indent="0">
              <a:spcBef>
                <a:spcPts val="0"/>
              </a:spcBef>
              <a:buNone/>
            </a:pPr>
            <a:r>
              <a:rPr lang="en-US" sz="1800" dirty="0"/>
              <a:t>Tools Used:</a:t>
            </a:r>
          </a:p>
          <a:p>
            <a:pPr>
              <a:spcBef>
                <a:spcPts val="0"/>
              </a:spcBef>
            </a:pPr>
            <a:r>
              <a:rPr lang="en-US" dirty="0"/>
              <a:t>Spreadsheets Programs</a:t>
            </a:r>
          </a:p>
          <a:p>
            <a:pPr>
              <a:spcBef>
                <a:spcPts val="0"/>
              </a:spcBef>
            </a:pPr>
            <a:r>
              <a:rPr lang="en-US" sz="1800" dirty="0"/>
              <a:t>Dedicated Data Cleaning Tools(Open Refine)</a:t>
            </a:r>
          </a:p>
          <a:p>
            <a:pPr>
              <a:spcBef>
                <a:spcPts val="0"/>
              </a:spcBef>
            </a:pPr>
            <a:r>
              <a:rPr lang="en-US" dirty="0"/>
              <a:t>Programming Languages</a:t>
            </a:r>
            <a:br>
              <a:rPr lang="en-US" dirty="0"/>
            </a:br>
            <a:br>
              <a:rPr lang="en-US" dirty="0"/>
            </a:br>
            <a:r>
              <a:rPr lang="en-US" sz="1800" b="1" kern="0" dirty="0">
                <a:effectLst/>
                <a:latin typeface="Segoe UI" panose="020B0502040204020203" pitchFamily="34" charset="0"/>
                <a:ea typeface="Times New Roman" panose="02020603050405020304" pitchFamily="18" charset="0"/>
              </a:rPr>
              <a:t>Data cleaning is critical because the quality of data determines the accuracy and efficiency of the subsequent analysis.</a:t>
            </a:r>
            <a:r>
              <a:rPr lang="en-US" sz="1800" kern="0" dirty="0">
                <a:effectLst/>
                <a:latin typeface="Segoe UI" panose="020B0502040204020203" pitchFamily="34" charset="0"/>
                <a:ea typeface="Times New Roman" panose="02020603050405020304" pitchFamily="18" charset="0"/>
              </a:rPr>
              <a:t> </a:t>
            </a:r>
            <a:endParaRPr lang="en-US" sz="1800" dirty="0"/>
          </a:p>
          <a:p>
            <a:pPr>
              <a:spcBef>
                <a:spcPts val="0"/>
              </a:spcBef>
            </a:pPr>
            <a:endParaRPr lang="en-US" sz="1800" dirty="0"/>
          </a:p>
          <a:p>
            <a:pPr marL="0" indent="0">
              <a:buNone/>
            </a:pPr>
            <a:endParaRPr lang="en-US" sz="1800" dirty="0"/>
          </a:p>
        </p:txBody>
      </p:sp>
      <p:sp>
        <p:nvSpPr>
          <p:cNvPr id="15" name="Date Placeholder 3">
            <a:extLst>
              <a:ext uri="{FF2B5EF4-FFF2-40B4-BE49-F238E27FC236}">
                <a16:creationId xmlns:a16="http://schemas.microsoft.com/office/drawing/2014/main" id="{276F70DC-E781-611C-5646-A10CFD60E8DC}"/>
              </a:ext>
            </a:extLst>
          </p:cNvPr>
          <p:cNvSpPr>
            <a:spLocks noGrp="1"/>
          </p:cNvSpPr>
          <p:nvPr>
            <p:ph type="dt" sz="half" idx="10"/>
          </p:nvPr>
        </p:nvSpPr>
        <p:spPr/>
        <p:txBody>
          <a:bodyPr>
            <a:normAutofit/>
          </a:bodyPr>
          <a:lstStyle/>
          <a:p>
            <a:pPr marL="0" marR="0" lvl="0" indent="0" defTabSz="914400" rtl="0" eaLnBrk="1" fontAlgn="auto" latinLnBrk="0" hangingPunct="1">
              <a:spcBef>
                <a:spcPts val="0"/>
              </a:spcBef>
              <a:spcAft>
                <a:spcPts val="600"/>
              </a:spcAft>
              <a:buClrTx/>
              <a:buSzTx/>
              <a:buFontTx/>
              <a:buNone/>
              <a:tabLst/>
              <a:defRPr/>
            </a:pPr>
            <a:fld id="{55A50A69-4B22-444D-9CFC-A3D7C81E351F}" type="datetime1">
              <a:rPr kumimoji="0" lang="en-US" b="0" i="0" u="none" strike="noStrike" kern="1200" cap="none" spc="0" normalizeH="0" baseline="0" noProof="0">
                <a:ln>
                  <a:noFill/>
                </a:ln>
                <a:solidFill>
                  <a:srgbClr val="FFFFFF"/>
                </a:solidFill>
                <a:effectLst>
                  <a:outerShdw blurRad="50800" dist="38100" dir="2700000" algn="t" rotWithShape="0">
                    <a:prstClr val="black">
                      <a:alpha val="43000"/>
                    </a:prstClr>
                  </a:outerShdw>
                </a:effectLst>
                <a:uLnTx/>
                <a:uFillTx/>
              </a:rPr>
              <a:pPr marL="0" marR="0" lvl="0" indent="0" defTabSz="914400" rtl="0" eaLnBrk="1" fontAlgn="auto" latinLnBrk="0" hangingPunct="1">
                <a:spcBef>
                  <a:spcPts val="0"/>
                </a:spcBef>
                <a:spcAft>
                  <a:spcPts val="600"/>
                </a:spcAft>
                <a:buClrTx/>
                <a:buSzTx/>
                <a:buFontTx/>
                <a:buNone/>
                <a:tabLst/>
                <a:defRPr/>
              </a:pPr>
              <a:t>5/2/2024</a:t>
            </a:fld>
            <a:endParaRPr kumimoji="0" lang="en-US" b="0" i="0" u="none" strike="noStrike" kern="1200" cap="none" spc="0" normalizeH="0" baseline="0" noProof="0">
              <a:ln>
                <a:noFill/>
              </a:ln>
              <a:solidFill>
                <a:srgbClr val="FFFFFF"/>
              </a:solidFill>
              <a:effectLst>
                <a:outerShdw blurRad="50800" dist="38100" dir="2700000" algn="t" rotWithShape="0">
                  <a:prstClr val="black">
                    <a:alpha val="43000"/>
                  </a:prstClr>
                </a:outerShdw>
              </a:effectLst>
              <a:uLnTx/>
              <a:uFillTx/>
            </a:endParaRPr>
          </a:p>
        </p:txBody>
      </p:sp>
      <p:sp>
        <p:nvSpPr>
          <p:cNvPr id="16" name="Footer Placeholder 4">
            <a:extLst>
              <a:ext uri="{FF2B5EF4-FFF2-40B4-BE49-F238E27FC236}">
                <a16:creationId xmlns:a16="http://schemas.microsoft.com/office/drawing/2014/main" id="{E9E0C509-8E3E-EF95-E41E-6E387481E854}"/>
              </a:ext>
            </a:extLst>
          </p:cNvPr>
          <p:cNvSpPr>
            <a:spLocks noGrp="1"/>
          </p:cNvSpPr>
          <p:nvPr>
            <p:ph type="ftr" sz="quarter" idx="11"/>
          </p:nvPr>
        </p:nvSpPr>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effectLst>
                  <a:outerShdw blurRad="50800" dist="38100" dir="2700000" algn="t" rotWithShape="0">
                    <a:prstClr val="black">
                      <a:alpha val="43000"/>
                    </a:prstClr>
                  </a:outerShdw>
                </a:effectLst>
                <a:uLnTx/>
                <a:uFillTx/>
              </a:rPr>
              <a:t>Sample Footer Text</a:t>
            </a:r>
          </a:p>
        </p:txBody>
      </p:sp>
      <p:sp>
        <p:nvSpPr>
          <p:cNvPr id="17" name="Slide Number Placeholder 5">
            <a:extLst>
              <a:ext uri="{FF2B5EF4-FFF2-40B4-BE49-F238E27FC236}">
                <a16:creationId xmlns:a16="http://schemas.microsoft.com/office/drawing/2014/main" id="{1D31C3FE-4C44-A4CF-1B9D-34C742AC4429}"/>
              </a:ext>
            </a:extLst>
          </p:cNvPr>
          <p:cNvSpPr>
            <a:spLocks noGrp="1"/>
          </p:cNvSpPr>
          <p:nvPr>
            <p:ph type="sldNum" sz="quarter" idx="12"/>
          </p:nvPr>
        </p:nvSpPr>
        <p:spPr/>
        <p:txBody>
          <a:bodyPr>
            <a:normAutofit fontScale="92500" lnSpcReduction="10000"/>
          </a:bodyPr>
          <a:lstStyle/>
          <a:p>
            <a:pPr marL="0" marR="0" lvl="0" indent="0" defTabSz="914400" rtl="0" eaLnBrk="1" fontAlgn="auto" latinLnBrk="0" hangingPunct="1">
              <a:spcBef>
                <a:spcPts val="0"/>
              </a:spcBef>
              <a:spcAft>
                <a:spcPts val="600"/>
              </a:spcAft>
              <a:buClrTx/>
              <a:buSzTx/>
              <a:buFontTx/>
              <a:buNone/>
              <a:tabLst/>
              <a:defRPr/>
            </a:pPr>
            <a:fld id="{70730030-477D-45C3-B72E-7A6792DDC6F0}" type="slidenum">
              <a:rPr kumimoji="0" lang="en-US" b="0" i="0" u="none" strike="noStrike" kern="1200" cap="none" spc="0" normalizeH="0" baseline="0" noProof="0" smtClean="0">
                <a:ln>
                  <a:noFill/>
                </a:ln>
                <a:effectLst>
                  <a:outerShdw blurRad="50800" dist="38100" dir="2700000" algn="t" rotWithShape="0">
                    <a:prstClr val="black">
                      <a:alpha val="43000"/>
                    </a:prstClr>
                  </a:outerShdw>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0" normalizeH="0" baseline="0" noProof="0">
              <a:ln>
                <a:noFill/>
              </a:ln>
              <a:effectLst>
                <a:outerShdw blurRad="50800" dist="38100" dir="2700000" algn="t" rotWithShape="0">
                  <a:prstClr val="black">
                    <a:alpha val="43000"/>
                  </a:prstClr>
                </a:outerShdw>
              </a:effectLst>
              <a:uLnTx/>
              <a:uFillTx/>
            </a:endParaRPr>
          </a:p>
        </p:txBody>
      </p:sp>
      <p:pic>
        <p:nvPicPr>
          <p:cNvPr id="4" name="Picture 3" descr="Graph Pie Chart Business · Free image on Pixabay">
            <a:extLst>
              <a:ext uri="{FF2B5EF4-FFF2-40B4-BE49-F238E27FC236}">
                <a16:creationId xmlns:a16="http://schemas.microsoft.com/office/drawing/2014/main" id="{F06A7D18-DC3C-23E0-FAD4-DE9598500219}"/>
              </a:ext>
            </a:extLst>
          </p:cNvPr>
          <p:cNvPicPr>
            <a:picLocks noChangeAspect="1"/>
          </p:cNvPicPr>
          <p:nvPr/>
        </p:nvPicPr>
        <p:blipFill rotWithShape="1">
          <a:blip r:embed="rId2"/>
          <a:srcRect l="18404" r="20930" b="1"/>
          <a:stretch/>
        </p:blipFill>
        <p:spPr>
          <a:xfrm>
            <a:off x="20" y="10"/>
            <a:ext cx="6095979" cy="6857990"/>
          </a:xfrm>
          <a:prstGeom prst="rect">
            <a:avLst/>
          </a:prstGeom>
          <a:noFill/>
        </p:spPr>
      </p:pic>
    </p:spTree>
    <p:extLst>
      <p:ext uri="{BB962C8B-B14F-4D97-AF65-F5344CB8AC3E}">
        <p14:creationId xmlns:p14="http://schemas.microsoft.com/office/powerpoint/2010/main" val="383008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9AFF-FE06-625A-A254-4B404D35237B}"/>
              </a:ext>
            </a:extLst>
          </p:cNvPr>
          <p:cNvSpPr>
            <a:spLocks noGrp="1"/>
          </p:cNvSpPr>
          <p:nvPr>
            <p:ph type="ctrTitle"/>
          </p:nvPr>
        </p:nvSpPr>
        <p:spPr>
          <a:xfrm>
            <a:off x="197413" y="-169079"/>
            <a:ext cx="4390951" cy="1319690"/>
          </a:xfrm>
        </p:spPr>
        <p:txBody>
          <a:bodyPr>
            <a:normAutofit/>
          </a:bodyPr>
          <a:lstStyle/>
          <a:p>
            <a:r>
              <a:rPr lang="en-US" sz="2400" dirty="0"/>
              <a:t>Chicago Crime Data Summary</a:t>
            </a:r>
          </a:p>
        </p:txBody>
      </p:sp>
      <p:sp>
        <p:nvSpPr>
          <p:cNvPr id="11" name="Date Placeholder 8">
            <a:extLst>
              <a:ext uri="{FF2B5EF4-FFF2-40B4-BE49-F238E27FC236}">
                <a16:creationId xmlns:a16="http://schemas.microsoft.com/office/drawing/2014/main" id="{5CED8F93-89DF-C57A-C16D-ED6DB8A4ABD2}"/>
              </a:ext>
            </a:extLst>
          </p:cNvPr>
          <p:cNvSpPr>
            <a:spLocks noGrp="1"/>
          </p:cNvSpPr>
          <p:nvPr>
            <p:ph type="dt" sz="half" idx="10"/>
          </p:nvPr>
        </p:nvSpPr>
        <p:spPr/>
        <p:txBody>
          <a:bodyPr>
            <a:normAutofit/>
          </a:bodyPr>
          <a:lstStyle/>
          <a:p>
            <a:pPr>
              <a:spcAft>
                <a:spcPts val="600"/>
              </a:spcAft>
            </a:pPr>
            <a:fld id="{77E47C71-6100-4338-9CC0-1E8CC3825F12}" type="datetime1">
              <a:rPr lang="en-US" smtClean="0"/>
              <a:pPr>
                <a:spcAft>
                  <a:spcPts val="600"/>
                </a:spcAft>
              </a:pPr>
              <a:t>5/2/2024</a:t>
            </a:fld>
            <a:endParaRPr lang="en-US"/>
          </a:p>
        </p:txBody>
      </p:sp>
      <p:sp>
        <p:nvSpPr>
          <p:cNvPr id="13"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1039191" y="6532610"/>
            <a:ext cx="4609549" cy="250687"/>
          </a:xfrm>
        </p:spPr>
        <p:txBody>
          <a:bodyPr>
            <a:normAutofit/>
          </a:bodyPr>
          <a:lstStyle/>
          <a:p>
            <a:pPr>
              <a:spcAft>
                <a:spcPts val="600"/>
              </a:spcAft>
            </a:pPr>
            <a:r>
              <a:rPr lang="en-US"/>
              <a:t>Sample Footer Text</a:t>
            </a:r>
          </a:p>
        </p:txBody>
      </p:sp>
      <p:sp>
        <p:nvSpPr>
          <p:cNvPr id="15"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8973752" y="5799108"/>
            <a:ext cx="2672081" cy="1474343"/>
          </a:xfrm>
        </p:spPr>
        <p:txBody>
          <a:bodyPr>
            <a:normAutofit/>
          </a:bodyPr>
          <a:lstStyle/>
          <a:p>
            <a:pPr>
              <a:spcAft>
                <a:spcPts val="600"/>
              </a:spcAft>
            </a:pPr>
            <a:fld id="{6F391B04-159E-4284-919C-20BE23D169A4}" type="slidenum">
              <a:rPr lang="en-US" smtClean="0"/>
              <a:pPr>
                <a:spcAft>
                  <a:spcPts val="600"/>
                </a:spcAft>
              </a:pPr>
              <a:t>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F54A8D9F-4D63-7345-3472-5808564B1AFA}"/>
              </a:ext>
            </a:extLst>
          </p:cNvPr>
          <p:cNvPicPr>
            <a:picLocks noChangeAspect="1"/>
          </p:cNvPicPr>
          <p:nvPr/>
        </p:nvPicPr>
        <p:blipFill>
          <a:blip r:embed="rId2"/>
          <a:stretch>
            <a:fillRect/>
          </a:stretch>
        </p:blipFill>
        <p:spPr>
          <a:xfrm>
            <a:off x="610667" y="1312892"/>
            <a:ext cx="11136227" cy="5224319"/>
          </a:xfrm>
          <a:prstGeom prst="rect">
            <a:avLst/>
          </a:prstGeom>
          <a:noFill/>
        </p:spPr>
      </p:pic>
    </p:spTree>
    <p:extLst>
      <p:ext uri="{BB962C8B-B14F-4D97-AF65-F5344CB8AC3E}">
        <p14:creationId xmlns:p14="http://schemas.microsoft.com/office/powerpoint/2010/main" val="62049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2"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3"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4"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5"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6"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8"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9"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0"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1"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2"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3"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B243D48E-7DBF-4172-93A3-1AC7E996E786}"/>
              </a:ext>
            </a:extLst>
          </p:cNvPr>
          <p:cNvSpPr>
            <a:spLocks noGrp="1"/>
          </p:cNvSpPr>
          <p:nvPr>
            <p:ph type="ctrTitle"/>
          </p:nvPr>
        </p:nvSpPr>
        <p:spPr>
          <a:xfrm>
            <a:off x="2589213" y="4529540"/>
            <a:ext cx="8915399" cy="1162423"/>
          </a:xfrm>
        </p:spPr>
        <p:txBody>
          <a:bodyPr>
            <a:normAutofit/>
          </a:bodyPr>
          <a:lstStyle/>
          <a:p>
            <a:r>
              <a:rPr lang="en-US"/>
              <a:t>Weather Data Set</a:t>
            </a:r>
          </a:p>
        </p:txBody>
      </p:sp>
      <p:grpSp>
        <p:nvGrpSpPr>
          <p:cNvPr id="35" name="Group 34">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6"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7"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8"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9"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0"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1"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2"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3"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4"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5"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6"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7"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9" name="Rectangle 48">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9313C904-AB07-BDEF-5ACE-ACEAC0D32836}"/>
              </a:ext>
            </a:extLst>
          </p:cNvPr>
          <p:cNvPicPr>
            <a:picLocks noChangeAspect="1"/>
          </p:cNvPicPr>
          <p:nvPr/>
        </p:nvPicPr>
        <p:blipFill>
          <a:blip r:embed="rId2"/>
          <a:stretch>
            <a:fillRect/>
          </a:stretch>
        </p:blipFill>
        <p:spPr>
          <a:xfrm>
            <a:off x="490951" y="976377"/>
            <a:ext cx="11370186" cy="2714265"/>
          </a:xfrm>
          <a:prstGeom prst="rect">
            <a:avLst/>
          </a:prstGeom>
          <a:noFill/>
        </p:spPr>
      </p:pic>
      <p:sp>
        <p:nvSpPr>
          <p:cNvPr id="51"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4" name="Slide Number Placeholder 13">
            <a:extLst>
              <a:ext uri="{FF2B5EF4-FFF2-40B4-BE49-F238E27FC236}">
                <a16:creationId xmlns:a16="http://schemas.microsoft.com/office/drawing/2014/main" id="{65F0D33F-9CA5-0E7D-1206-022DC5E56F28}"/>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7</a:t>
            </a:fld>
            <a:endParaRPr lang="en-US" sz="1900"/>
          </a:p>
        </p:txBody>
      </p:sp>
      <p:sp>
        <p:nvSpPr>
          <p:cNvPr id="12" name="Footer Placeholder 9">
            <a:extLst>
              <a:ext uri="{FF2B5EF4-FFF2-40B4-BE49-F238E27FC236}">
                <a16:creationId xmlns:a16="http://schemas.microsoft.com/office/drawing/2014/main" id="{040D47C4-C6A6-94AE-15AB-32AEADF11DC5}"/>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0" name="Date Placeholder 8">
            <a:extLst>
              <a:ext uri="{FF2B5EF4-FFF2-40B4-BE49-F238E27FC236}">
                <a16:creationId xmlns:a16="http://schemas.microsoft.com/office/drawing/2014/main" id="{5783A59D-A8D1-5E88-EA5D-9AE47F54368F}"/>
              </a:ext>
            </a:extLst>
          </p:cNvPr>
          <p:cNvSpPr>
            <a:spLocks noGrp="1"/>
          </p:cNvSpPr>
          <p:nvPr>
            <p:ph type="dt" sz="half" idx="10"/>
          </p:nvPr>
        </p:nvSpPr>
        <p:spPr>
          <a:xfrm>
            <a:off x="10361612" y="6130437"/>
            <a:ext cx="1146283" cy="370396"/>
          </a:xfrm>
        </p:spPr>
        <p:txBody>
          <a:bodyPr>
            <a:normAutofit/>
          </a:bodyPr>
          <a:lstStyle/>
          <a:p>
            <a:pPr>
              <a:spcAft>
                <a:spcPts val="600"/>
              </a:spcAft>
            </a:pPr>
            <a:fld id="{4CC1D1C5-F5B7-424C-86A6-16BE726C587D}" type="datetime1">
              <a:rPr lang="en-US" smtClean="0"/>
              <a:pPr>
                <a:spcAft>
                  <a:spcPts val="600"/>
                </a:spcAft>
              </a:pPr>
              <a:t>5/2/2024</a:t>
            </a:fld>
            <a:endParaRPr lang="en-US"/>
          </a:p>
        </p:txBody>
      </p:sp>
    </p:spTree>
    <p:extLst>
      <p:ext uri="{BB962C8B-B14F-4D97-AF65-F5344CB8AC3E}">
        <p14:creationId xmlns:p14="http://schemas.microsoft.com/office/powerpoint/2010/main" val="371019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4"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5"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2BF4C123-2C81-1B29-C596-10FB0ABF641D}"/>
              </a:ext>
            </a:extLst>
          </p:cNvPr>
          <p:cNvSpPr>
            <a:spLocks noGrp="1"/>
          </p:cNvSpPr>
          <p:nvPr>
            <p:ph type="ctrTitle"/>
          </p:nvPr>
        </p:nvSpPr>
        <p:spPr>
          <a:xfrm>
            <a:off x="2589213" y="4529540"/>
            <a:ext cx="8915399" cy="1162423"/>
          </a:xfrm>
        </p:spPr>
        <p:txBody>
          <a:bodyPr>
            <a:normAutofit/>
          </a:bodyPr>
          <a:lstStyle/>
          <a:p>
            <a:r>
              <a:rPr lang="en-US"/>
              <a:t>Exploratory Data Analysis</a:t>
            </a:r>
          </a:p>
        </p:txBody>
      </p:sp>
      <p:grpSp>
        <p:nvGrpSpPr>
          <p:cNvPr id="37" name="Group 36">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8"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9"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0"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1"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2"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3"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4"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5"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6"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7"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8"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9"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1" name="Rectangle 50">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3" descr="A graph of a number of bars&#10;&#10;Description automatically generated">
            <a:extLst>
              <a:ext uri="{FF2B5EF4-FFF2-40B4-BE49-F238E27FC236}">
                <a16:creationId xmlns:a16="http://schemas.microsoft.com/office/drawing/2014/main" id="{ADCB7844-0309-E00C-8CD0-CB753943C4C1}"/>
              </a:ext>
            </a:extLst>
          </p:cNvPr>
          <p:cNvPicPr>
            <a:picLocks noGrp="1" noChangeAspect="1"/>
          </p:cNvPicPr>
          <p:nvPr>
            <p:ph idx="4294967295"/>
          </p:nvPr>
        </p:nvPicPr>
        <p:blipFill>
          <a:blip r:embed="rId2"/>
          <a:stretch>
            <a:fillRect/>
          </a:stretch>
        </p:blipFill>
        <p:spPr>
          <a:xfrm>
            <a:off x="314256" y="236544"/>
            <a:ext cx="5779925" cy="3567078"/>
          </a:xfrm>
          <a:prstGeom prst="rect">
            <a:avLst/>
          </a:prstGeom>
          <a:noFill/>
        </p:spPr>
      </p:pic>
      <p:pic>
        <p:nvPicPr>
          <p:cNvPr id="5" name="Picture 4" descr="A graph with colorful bars&#10;&#10;Description automatically generated">
            <a:extLst>
              <a:ext uri="{FF2B5EF4-FFF2-40B4-BE49-F238E27FC236}">
                <a16:creationId xmlns:a16="http://schemas.microsoft.com/office/drawing/2014/main" id="{C3901B2D-62C9-23A9-E3B5-A0DC42C7922B}"/>
              </a:ext>
            </a:extLst>
          </p:cNvPr>
          <p:cNvPicPr>
            <a:picLocks noChangeAspect="1"/>
          </p:cNvPicPr>
          <p:nvPr/>
        </p:nvPicPr>
        <p:blipFill>
          <a:blip r:embed="rId3"/>
          <a:stretch>
            <a:fillRect/>
          </a:stretch>
        </p:blipFill>
        <p:spPr>
          <a:xfrm>
            <a:off x="6257906" y="232309"/>
            <a:ext cx="5857230" cy="3313928"/>
          </a:xfrm>
          <a:prstGeom prst="rect">
            <a:avLst/>
          </a:prstGeom>
          <a:noFill/>
        </p:spPr>
      </p:pic>
      <p:sp>
        <p:nvSpPr>
          <p:cNvPr id="53"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6" name="Slide Number Placeholder 18">
            <a:extLst>
              <a:ext uri="{FF2B5EF4-FFF2-40B4-BE49-F238E27FC236}">
                <a16:creationId xmlns:a16="http://schemas.microsoft.com/office/drawing/2014/main" id="{17289A7D-E636-1BE3-83B1-D57F0E7936E0}"/>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8</a:t>
            </a:fld>
            <a:endParaRPr lang="en-US" sz="1900"/>
          </a:p>
        </p:txBody>
      </p:sp>
      <p:sp>
        <p:nvSpPr>
          <p:cNvPr id="12" name="Date Placeholder 16">
            <a:extLst>
              <a:ext uri="{FF2B5EF4-FFF2-40B4-BE49-F238E27FC236}">
                <a16:creationId xmlns:a16="http://schemas.microsoft.com/office/drawing/2014/main" id="{9650AD51-6677-819F-288B-5DEF1962D5FE}"/>
              </a:ext>
            </a:extLst>
          </p:cNvPr>
          <p:cNvSpPr>
            <a:spLocks noGrp="1"/>
          </p:cNvSpPr>
          <p:nvPr>
            <p:ph type="dt" sz="half" idx="10"/>
          </p:nvPr>
        </p:nvSpPr>
        <p:spPr>
          <a:xfrm>
            <a:off x="10361612" y="6130437"/>
            <a:ext cx="1146283" cy="370396"/>
          </a:xfrm>
        </p:spPr>
        <p:txBody>
          <a:bodyPr>
            <a:normAutofit/>
          </a:bodyPr>
          <a:lstStyle/>
          <a:p>
            <a:pPr>
              <a:spcAft>
                <a:spcPts val="600"/>
              </a:spcAft>
            </a:pPr>
            <a:fld id="{F9899E04-6577-42F3-832C-1C336D83A1A9}" type="datetime1">
              <a:rPr lang="en-US" smtClean="0"/>
              <a:pPr>
                <a:spcAft>
                  <a:spcPts val="600"/>
                </a:spcAft>
              </a:pPr>
              <a:t>5/2/2024</a:t>
            </a:fld>
            <a:endParaRPr lang="en-US"/>
          </a:p>
        </p:txBody>
      </p:sp>
    </p:spTree>
    <p:extLst>
      <p:ext uri="{BB962C8B-B14F-4D97-AF65-F5344CB8AC3E}">
        <p14:creationId xmlns:p14="http://schemas.microsoft.com/office/powerpoint/2010/main" val="119516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00A38E9-D21E-DE68-38AC-F56AEA15B379}"/>
              </a:ext>
            </a:extLst>
          </p:cNvPr>
          <p:cNvSpPr>
            <a:spLocks noGrp="1"/>
          </p:cNvSpPr>
          <p:nvPr>
            <p:ph type="ctrTitle"/>
          </p:nvPr>
        </p:nvSpPr>
        <p:spPr>
          <a:xfrm>
            <a:off x="1114022" y="5120748"/>
            <a:ext cx="10210862" cy="1065690"/>
          </a:xfrm>
        </p:spPr>
        <p:txBody>
          <a:bodyPr>
            <a:normAutofit/>
          </a:bodyPr>
          <a:lstStyle/>
          <a:p>
            <a:r>
              <a:rPr lang="en-US" dirty="0"/>
              <a:t>Date Vs Crime </a:t>
            </a:r>
            <a:endParaRPr lang="en-US"/>
          </a:p>
        </p:txBody>
      </p:sp>
      <p:sp>
        <p:nvSpPr>
          <p:cNvPr id="13" name="Date Placeholder 8">
            <a:extLst>
              <a:ext uri="{FF2B5EF4-FFF2-40B4-BE49-F238E27FC236}">
                <a16:creationId xmlns:a16="http://schemas.microsoft.com/office/drawing/2014/main" id="{5CED8F93-89DF-C57A-C16D-ED6DB8A4ABD2}"/>
              </a:ext>
            </a:extLst>
          </p:cNvPr>
          <p:cNvSpPr>
            <a:spLocks noGrp="1"/>
          </p:cNvSpPr>
          <p:nvPr>
            <p:ph type="dt" sz="half" idx="10"/>
          </p:nvPr>
        </p:nvSpPr>
        <p:spPr/>
        <p:txBody>
          <a:bodyPr>
            <a:normAutofit/>
          </a:bodyPr>
          <a:lstStyle/>
          <a:p>
            <a:pPr>
              <a:spcAft>
                <a:spcPts val="600"/>
              </a:spcAft>
            </a:pPr>
            <a:fld id="{907816DB-FEA5-42E1-8FAA-ACDB7BE4A0F6}" type="datetime1">
              <a:rPr lang="en-US" smtClean="0"/>
              <a:pPr>
                <a:spcAft>
                  <a:spcPts val="600"/>
                </a:spcAft>
              </a:pPr>
              <a:t>5/2/2024</a:t>
            </a:fld>
            <a:endParaRPr lang="en-US"/>
          </a:p>
        </p:txBody>
      </p:sp>
      <p:sp>
        <p:nvSpPr>
          <p:cNvPr id="15"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7"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p:txBody>
          <a:bodyPr>
            <a:normAutofit fontScale="92500" lnSpcReduction="10000"/>
          </a:bodyPr>
          <a:lstStyle/>
          <a:p>
            <a:pPr>
              <a:spcAft>
                <a:spcPts val="600"/>
              </a:spcAft>
            </a:pPr>
            <a:fld id="{6F391B04-159E-4284-919C-20BE23D169A4}" type="slidenum">
              <a:rPr lang="en-US" smtClean="0"/>
              <a:pPr>
                <a:spcAft>
                  <a:spcPts val="600"/>
                </a:spcAft>
              </a:pPr>
              <a:t>9</a:t>
            </a:fld>
            <a:endParaRPr lang="en-US"/>
          </a:p>
        </p:txBody>
      </p:sp>
      <p:pic>
        <p:nvPicPr>
          <p:cNvPr id="4" name="Content Placeholder 3" descr="A graph showing a number of crime&#10;&#10;Description automatically generated">
            <a:extLst>
              <a:ext uri="{FF2B5EF4-FFF2-40B4-BE49-F238E27FC236}">
                <a16:creationId xmlns:a16="http://schemas.microsoft.com/office/drawing/2014/main" id="{8116A4B7-311E-826A-80BB-115AEAD5C5F9}"/>
              </a:ext>
            </a:extLst>
          </p:cNvPr>
          <p:cNvPicPr>
            <a:picLocks noGrp="1" noChangeAspect="1"/>
          </p:cNvPicPr>
          <p:nvPr>
            <p:ph idx="4294967295"/>
          </p:nvPr>
        </p:nvPicPr>
        <p:blipFill rotWithShape="1">
          <a:blip r:embed="rId2"/>
          <a:srcRect b="595"/>
          <a:stretch/>
        </p:blipFill>
        <p:spPr>
          <a:xfrm>
            <a:off x="3357563" y="484188"/>
            <a:ext cx="8834437" cy="3557587"/>
          </a:xfrm>
          <a:prstGeom prst="rect">
            <a:avLst/>
          </a:prstGeom>
          <a:noFill/>
        </p:spPr>
      </p:pic>
    </p:spTree>
    <p:extLst>
      <p:ext uri="{BB962C8B-B14F-4D97-AF65-F5344CB8AC3E}">
        <p14:creationId xmlns:p14="http://schemas.microsoft.com/office/powerpoint/2010/main" val="17595694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office theme</Template>
  <TotalTime>805</TotalTime>
  <Words>533</Words>
  <Application>Microsoft Office PowerPoint</Application>
  <PresentationFormat>Widescreen</PresentationFormat>
  <Paragraphs>101</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Century Gothic</vt:lpstr>
      <vt:lpstr>Segoe UI</vt:lpstr>
      <vt:lpstr>Times New Roman</vt:lpstr>
      <vt:lpstr>Wingdings 3</vt:lpstr>
      <vt:lpstr>Wisp</vt:lpstr>
      <vt:lpstr>Crime Data Analysis in Chicago</vt:lpstr>
      <vt:lpstr>CONTENT</vt:lpstr>
      <vt:lpstr>OBJECTIVE</vt:lpstr>
      <vt:lpstr>Data Cleaning and Preprocessing</vt:lpstr>
      <vt:lpstr>Data Cleaning</vt:lpstr>
      <vt:lpstr>Chicago Crime Data Summary</vt:lpstr>
      <vt:lpstr>Weather Data Set</vt:lpstr>
      <vt:lpstr>Exploratory Data Analysis</vt:lpstr>
      <vt:lpstr>Date Vs Crime </vt:lpstr>
      <vt:lpstr>Correlation Plot</vt:lpstr>
      <vt:lpstr>Feature Engineering:</vt:lpstr>
      <vt:lpstr>Crime Location</vt:lpstr>
      <vt:lpstr>Street Crimes in Chicago</vt:lpstr>
      <vt:lpstr>Crime Trends on Weekdays, Weekends and Holidays</vt:lpstr>
      <vt:lpstr>Top 3 Crimes in Chicago</vt:lpstr>
      <vt:lpstr>Data Modelling</vt:lpstr>
      <vt:lpstr>Regression Models</vt:lpstr>
      <vt:lpstr>Linear regression summary model </vt:lpstr>
      <vt:lpstr>Linear Regression</vt:lpstr>
      <vt:lpstr>Random Forest Regression </vt:lpstr>
      <vt:lpstr>Comparison of Actual Values with Machine Learning Predicted Model Values</vt:lpstr>
      <vt:lpstr>Time Series Analysis</vt:lpstr>
      <vt:lpstr>ARIMA Model</vt:lpstr>
      <vt:lpstr>PowerPoint Presentation</vt:lpstr>
      <vt:lpstr>Advantages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Yeturi, Bhemeshwar</cp:lastModifiedBy>
  <cp:revision>463</cp:revision>
  <dcterms:created xsi:type="dcterms:W3CDTF">2023-11-29T19:13:44Z</dcterms:created>
  <dcterms:modified xsi:type="dcterms:W3CDTF">2024-05-02T23:12:42Z</dcterms:modified>
</cp:coreProperties>
</file>